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1715" r:id="rId2"/>
    <p:sldId id="1120" r:id="rId3"/>
    <p:sldId id="1714" r:id="rId4"/>
    <p:sldId id="1641" r:id="rId5"/>
    <p:sldId id="1693" r:id="rId6"/>
    <p:sldId id="1586" r:id="rId7"/>
    <p:sldId id="1685" r:id="rId8"/>
    <p:sldId id="1698" r:id="rId9"/>
    <p:sldId id="1676" r:id="rId10"/>
    <p:sldId id="1687" r:id="rId11"/>
    <p:sldId id="1611" r:id="rId12"/>
    <p:sldId id="1619" r:id="rId13"/>
    <p:sldId id="1678" r:id="rId14"/>
    <p:sldId id="1613" r:id="rId15"/>
    <p:sldId id="1689" r:id="rId16"/>
    <p:sldId id="1688" r:id="rId17"/>
    <p:sldId id="1615" r:id="rId18"/>
    <p:sldId id="1617" r:id="rId19"/>
    <p:sldId id="1616" r:id="rId20"/>
    <p:sldId id="1697" r:id="rId21"/>
    <p:sldId id="1718" r:id="rId22"/>
    <p:sldId id="1717" r:id="rId23"/>
    <p:sldId id="1716" r:id="rId24"/>
  </p:sldIdLst>
  <p:sldSz cx="9144000" cy="5715000" type="screen16x10"/>
  <p:notesSz cx="6805613" cy="9944100"/>
  <p:custDataLst>
    <p:tags r:id="rId2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umimoji="1" sz="24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umimoji="1" sz="24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umimoji="1" sz="24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umimoji="1" sz="24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382">
          <p15:clr>
            <a:srgbClr val="A4A3A4"/>
          </p15:clr>
        </p15:guide>
        <p15:guide id="2" pos="45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00"/>
    <a:srgbClr val="447AF7"/>
    <a:srgbClr val="0033CC"/>
    <a:srgbClr val="D0D9F2"/>
    <a:srgbClr val="ADC272"/>
    <a:srgbClr val="6F94F8"/>
    <a:srgbClr val="1512FF"/>
    <a:srgbClr val="4A83FF"/>
    <a:srgbClr val="EB9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33" autoAdjust="0"/>
    <p:restoredTop sz="78353" autoAdjust="0"/>
  </p:normalViewPr>
  <p:slideViewPr>
    <p:cSldViewPr showGuides="1">
      <p:cViewPr varScale="1">
        <p:scale>
          <a:sx n="84" d="100"/>
          <a:sy n="84" d="100"/>
        </p:scale>
        <p:origin x="1278" y="39"/>
      </p:cViewPr>
      <p:guideLst>
        <p:guide orient="horz" pos="382"/>
        <p:guide pos="45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5" d="100"/>
          <a:sy n="55" d="100"/>
        </p:scale>
        <p:origin x="-2504" y="-120"/>
      </p:cViewPr>
      <p:guideLst>
        <p:guide orient="horz" pos="3132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4.xml"/><Relationship Id="rId18" Type="http://schemas.openxmlformats.org/officeDocument/2006/relationships/slide" Target="slides/slide19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12" Type="http://schemas.openxmlformats.org/officeDocument/2006/relationships/slide" Target="slides/slide13.xml"/><Relationship Id="rId17" Type="http://schemas.openxmlformats.org/officeDocument/2006/relationships/slide" Target="slides/slide18.xml"/><Relationship Id="rId2" Type="http://schemas.openxmlformats.org/officeDocument/2006/relationships/slide" Target="slides/slide3.xml"/><Relationship Id="rId16" Type="http://schemas.openxmlformats.org/officeDocument/2006/relationships/slide" Target="slides/slide17.xml"/><Relationship Id="rId1" Type="http://schemas.openxmlformats.org/officeDocument/2006/relationships/slide" Target="slides/slide2.xml"/><Relationship Id="rId6" Type="http://schemas.openxmlformats.org/officeDocument/2006/relationships/slide" Target="slides/slide7.xml"/><Relationship Id="rId11" Type="http://schemas.openxmlformats.org/officeDocument/2006/relationships/slide" Target="slides/slide12.xml"/><Relationship Id="rId5" Type="http://schemas.openxmlformats.org/officeDocument/2006/relationships/slide" Target="slides/slide6.xml"/><Relationship Id="rId15" Type="http://schemas.openxmlformats.org/officeDocument/2006/relationships/slide" Target="slides/slide16.xml"/><Relationship Id="rId10" Type="http://schemas.openxmlformats.org/officeDocument/2006/relationships/slide" Target="slides/slide11.xml"/><Relationship Id="rId19" Type="http://schemas.openxmlformats.org/officeDocument/2006/relationships/slide" Target="slides/slide20.xml"/><Relationship Id="rId4" Type="http://schemas.openxmlformats.org/officeDocument/2006/relationships/slide" Target="slides/slide5.xml"/><Relationship Id="rId9" Type="http://schemas.openxmlformats.org/officeDocument/2006/relationships/slide" Target="slides/slide10.xml"/><Relationship Id="rId14" Type="http://schemas.openxmlformats.org/officeDocument/2006/relationships/slide" Target="slides/slide1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8733" cy="49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8" tIns="47854" rIns="95708" bIns="47854" numCol="1" anchor="t" anchorCtr="0" compatLnSpc="1">
            <a:prstTxWarp prst="textNoShape">
              <a:avLst/>
            </a:prstTxWarp>
          </a:bodyPr>
          <a:lstStyle>
            <a:lvl1pPr defTabSz="957700" eaLnBrk="0" hangingPunct="0">
              <a:defRPr sz="1300">
                <a:solidFill>
                  <a:schemeClr val="tx1"/>
                </a:solidFill>
                <a:latin typeface="Arial" pitchFamily="-10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>
              <a:latin typeface="Calibri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880" y="0"/>
            <a:ext cx="2948733" cy="49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8" tIns="47854" rIns="95708" bIns="47854" numCol="1" anchor="t" anchorCtr="0" compatLnSpc="1">
            <a:prstTxWarp prst="textNoShape">
              <a:avLst/>
            </a:prstTxWarp>
          </a:bodyPr>
          <a:lstStyle>
            <a:lvl1pPr algn="r" defTabSz="957700" eaLnBrk="0" hangingPunct="0">
              <a:defRPr sz="1300">
                <a:solidFill>
                  <a:schemeClr val="tx1"/>
                </a:solidFill>
                <a:latin typeface="Arial" pitchFamily="-10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>
              <a:latin typeface="Calibri"/>
            </a:endParaRP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6265"/>
            <a:ext cx="2948733" cy="49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8" tIns="47854" rIns="95708" bIns="47854" numCol="1" anchor="b" anchorCtr="0" compatLnSpc="1">
            <a:prstTxWarp prst="textNoShape">
              <a:avLst/>
            </a:prstTxWarp>
          </a:bodyPr>
          <a:lstStyle>
            <a:lvl1pPr defTabSz="957700" eaLnBrk="0" hangingPunct="0">
              <a:defRPr sz="1300">
                <a:solidFill>
                  <a:schemeClr val="tx1"/>
                </a:solidFill>
                <a:latin typeface="Arial" pitchFamily="-10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>
              <a:latin typeface="Calibri"/>
            </a:endParaRPr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880" y="9446265"/>
            <a:ext cx="2948733" cy="49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8" tIns="47854" rIns="95708" bIns="47854" numCol="1" anchor="b" anchorCtr="0" compatLnSpc="1">
            <a:prstTxWarp prst="textNoShape">
              <a:avLst/>
            </a:prstTxWarp>
          </a:bodyPr>
          <a:lstStyle>
            <a:lvl1pPr algn="r" defTabSz="957700" eaLnBrk="0" hangingPunct="0">
              <a:defRPr sz="1300">
                <a:solidFill>
                  <a:schemeClr val="tx1"/>
                </a:solidFill>
                <a:latin typeface="Arial" pitchFamily="-10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928A7CBC-3A07-B84E-A75F-9B86F24D4AF4}" type="slidenum">
              <a:rPr lang="fr-FR">
                <a:latin typeface="Calibri"/>
              </a:rPr>
              <a:pPr>
                <a:defRPr/>
              </a:pPr>
              <a:t>‹N°›</a:t>
            </a:fld>
            <a:endParaRPr lang="fr-FR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53813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8733" cy="49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8" tIns="47854" rIns="95708" bIns="47854" numCol="1" anchor="t" anchorCtr="0" compatLnSpc="1">
            <a:prstTxWarp prst="textNoShape">
              <a:avLst/>
            </a:prstTxWarp>
          </a:bodyPr>
          <a:lstStyle>
            <a:lvl1pPr defTabSz="957700" eaLnBrk="0" hangingPunct="0">
              <a:defRPr sz="1300"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80" y="0"/>
            <a:ext cx="2948733" cy="49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8" tIns="47854" rIns="95708" bIns="47854" numCol="1" anchor="t" anchorCtr="0" compatLnSpc="1">
            <a:prstTxWarp prst="textNoShape">
              <a:avLst/>
            </a:prstTxWarp>
          </a:bodyPr>
          <a:lstStyle>
            <a:lvl1pPr algn="r" defTabSz="957700" eaLnBrk="0" hangingPunct="0">
              <a:defRPr sz="1300"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20688" y="744538"/>
            <a:ext cx="5965825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148" y="4723132"/>
            <a:ext cx="4989318" cy="4475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8" tIns="47854" rIns="95708" bIns="478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6265"/>
            <a:ext cx="2948733" cy="49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8" tIns="47854" rIns="95708" bIns="47854" numCol="1" anchor="b" anchorCtr="0" compatLnSpc="1">
            <a:prstTxWarp prst="textNoShape">
              <a:avLst/>
            </a:prstTxWarp>
          </a:bodyPr>
          <a:lstStyle>
            <a:lvl1pPr defTabSz="957700" eaLnBrk="0" hangingPunct="0">
              <a:defRPr sz="1300"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80" y="9446265"/>
            <a:ext cx="2948733" cy="49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8" tIns="47854" rIns="95708" bIns="47854" numCol="1" anchor="b" anchorCtr="0" compatLnSpc="1">
            <a:prstTxWarp prst="textNoShape">
              <a:avLst/>
            </a:prstTxWarp>
          </a:bodyPr>
          <a:lstStyle>
            <a:lvl1pPr algn="r" defTabSz="957700" eaLnBrk="0" hangingPunct="0">
              <a:defRPr sz="1300"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fld id="{7A655DA3-AC58-204F-B029-0D775990DA73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78990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0688" y="744538"/>
            <a:ext cx="5965825" cy="3729037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dirty="0"/>
              <a:t>Bonjour à tous,</a:t>
            </a:r>
          </a:p>
          <a:p>
            <a:r>
              <a:rPr lang="fr-FR" dirty="0"/>
              <a:t>Je suis Yvonne</a:t>
            </a:r>
            <a:r>
              <a:rPr lang="fr-FR" baseline="0" dirty="0"/>
              <a:t> Herbin,, directrice des études du groupe </a:t>
            </a:r>
            <a:r>
              <a:rPr lang="fr-FR" baseline="0" dirty="0" err="1"/>
              <a:t>Bqyard</a:t>
            </a:r>
            <a:r>
              <a:rPr lang="fr-FR" baseline="0" dirty="0"/>
              <a:t>.</a:t>
            </a:r>
          </a:p>
          <a:p>
            <a:r>
              <a:rPr lang="fr-FR" baseline="0" dirty="0"/>
              <a:t>Je me permets aujourd’hui de vous présenter la synthèse de l’étude que nous avons menée sur la presse paroissiale.</a:t>
            </a:r>
          </a:p>
          <a:p>
            <a:r>
              <a:rPr lang="fr-FR" baseline="0" dirty="0"/>
              <a:t>J’espère être fidèle aux propos de Valérie Migata de l’institut Marque Media qui a réalisé l’étude.</a:t>
            </a:r>
            <a:endParaRPr lang="fr-FR" dirty="0"/>
          </a:p>
          <a:p>
            <a:endParaRPr lang="fr-FR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Des motivations</a:t>
            </a:r>
            <a:r>
              <a:rPr lang="fr-FR" baseline="0" dirty="0"/>
              <a:t> de lecture fortes portés par :</a:t>
            </a:r>
          </a:p>
          <a:p>
            <a:r>
              <a:rPr lang="fr-FR" baseline="0" dirty="0"/>
              <a:t>-le climat de lecture proposé qui est apaisé et humaniste</a:t>
            </a:r>
          </a:p>
          <a:p>
            <a:r>
              <a:rPr lang="fr-FR" baseline="0" dirty="0"/>
              <a:t>-le contenu qui renvoie l’image d’une paroisse, d’un quartier, vivants et incarnés</a:t>
            </a:r>
          </a:p>
          <a:p>
            <a:r>
              <a:rPr lang="fr-FR" baseline="0" dirty="0"/>
              <a:t>-un produit accessible : simple et libre</a:t>
            </a:r>
          </a:p>
          <a:p>
            <a:r>
              <a:rPr lang="fr-FR" baseline="0" dirty="0"/>
              <a:t>-des sujets qui valorisent l’utilité sociale et la contribution de tous ceux qui s’engagent aux côtés des plus fragiles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1503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Mais des points d’entrées</a:t>
            </a:r>
            <a:r>
              <a:rPr lang="fr-FR" baseline="0" dirty="0"/>
              <a:t> différents selon les types de lecteurs :</a:t>
            </a:r>
          </a:p>
          <a:p>
            <a:r>
              <a:rPr lang="fr-FR" baseline="0" dirty="0"/>
              <a:t>-les connectés engagés sont motivés par les éditos, les textes et messages de l’institution, la vie de la paroisse</a:t>
            </a:r>
          </a:p>
          <a:p>
            <a:r>
              <a:rPr lang="fr-FR" baseline="0" dirty="0"/>
              <a:t>-les connectés fonctionnels sont motivés par la vie de la paroisse</a:t>
            </a:r>
          </a:p>
          <a:p>
            <a:r>
              <a:rPr lang="fr-FR" baseline="0" dirty="0"/>
              <a:t>-les déconnectés bienveillants cherchent des outils pour réactiver ses attaches familiales et culturelles, redécouvrir les fondamentaux et apprendre à les transmettre, des idées pour s’encourager à agir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41754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Comment lit-on le journal ?</a:t>
            </a:r>
          </a:p>
          <a:p>
            <a:endParaRPr lang="fr-FR" dirty="0"/>
          </a:p>
          <a:p>
            <a:r>
              <a:rPr lang="fr-FR" dirty="0"/>
              <a:t>Repéré</a:t>
            </a:r>
            <a:r>
              <a:rPr lang="fr-FR" baseline="0" dirty="0"/>
              <a:t> dès la boîte aux lettres, on le prend en main.</a:t>
            </a:r>
          </a:p>
          <a:p>
            <a:r>
              <a:rPr lang="fr-FR" baseline="0" dirty="0"/>
              <a:t>Son format « journal papier » lui confère un caractère accessible et sérieux.</a:t>
            </a:r>
          </a:p>
          <a:p>
            <a:r>
              <a:rPr lang="fr-FR" baseline="0" dirty="0"/>
              <a:t>Pour certains, on le </a:t>
            </a:r>
            <a:r>
              <a:rPr lang="fr-FR" baseline="0" dirty="0" err="1"/>
              <a:t>it</a:t>
            </a:r>
            <a:r>
              <a:rPr lang="fr-FR" baseline="0" dirty="0"/>
              <a:t> tout de suite.</a:t>
            </a:r>
          </a:p>
          <a:p>
            <a:r>
              <a:rPr lang="fr-FR" baseline="0" dirty="0"/>
              <a:t>Pour la majorité, on le garde pour le lire plus tard, soit un moment dédié, choisi, un moment de pause.</a:t>
            </a:r>
          </a:p>
          <a:p>
            <a:r>
              <a:rPr lang="fr-FR" baseline="0" dirty="0"/>
              <a:t>Après la lecture, le journal circule : il est donné à ses voisins, à ses collègues.</a:t>
            </a:r>
          </a:p>
          <a:p>
            <a:endParaRPr lang="fr-FR" baseline="0" dirty="0"/>
          </a:p>
          <a:p>
            <a:r>
              <a:rPr lang="fr-FR" baseline="0" dirty="0"/>
              <a:t>Soit on lit tout,</a:t>
            </a:r>
          </a:p>
          <a:p>
            <a:r>
              <a:rPr lang="fr-FR" baseline="0" dirty="0"/>
              <a:t>Soit on butine et on va à l’essentiel</a:t>
            </a:r>
          </a:p>
          <a:p>
            <a:r>
              <a:rPr lang="fr-FR" baseline="0" dirty="0"/>
              <a:t>Soit on sélectionne et on lit les sujets qui se rapportent à ses centres d’intérêt.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27388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Tous attribuent une utilité forte à leur journal paroissial.</a:t>
            </a:r>
          </a:p>
          <a:p>
            <a:endParaRPr lang="fr-FR" dirty="0"/>
          </a:p>
          <a:p>
            <a:r>
              <a:rPr lang="fr-FR" dirty="0"/>
              <a:t>Il</a:t>
            </a:r>
            <a:r>
              <a:rPr lang="fr-FR" baseline="0" dirty="0"/>
              <a:t> apporte des réponses :</a:t>
            </a:r>
          </a:p>
          <a:p>
            <a:pPr marL="171450" indent="-171450">
              <a:buFontTx/>
              <a:buChar char="-"/>
            </a:pPr>
            <a:r>
              <a:rPr lang="fr-FR" baseline="0" dirty="0"/>
              <a:t>À des besoins personnels : </a:t>
            </a:r>
          </a:p>
          <a:p>
            <a:pPr marL="628650" lvl="1" indent="-171450">
              <a:buFontTx/>
              <a:buChar char="-"/>
            </a:pPr>
            <a:r>
              <a:rPr lang="fr-FR" baseline="0" dirty="0"/>
              <a:t>besoin de rempart, besoin de se poser, de réfléchir, de se rappeler des valeurs  humaines, d’inclusion, de solidarité, d’inclusion</a:t>
            </a:r>
          </a:p>
          <a:p>
            <a:pPr marL="171450" lvl="0" indent="-171450">
              <a:buFontTx/>
              <a:buChar char="-"/>
            </a:pPr>
            <a:r>
              <a:rPr lang="fr-FR" baseline="0" dirty="0"/>
              <a:t>A des attentes face à l’Eglise :</a:t>
            </a:r>
          </a:p>
          <a:p>
            <a:pPr marL="628650" lvl="1" indent="-171450">
              <a:buFontTx/>
              <a:buChar char="-"/>
            </a:pPr>
            <a:r>
              <a:rPr lang="fr-FR" baseline="0" dirty="0"/>
              <a:t>Qu’on leur rappelle les fondamentaux et qu’on leur donne des informations pratiques</a:t>
            </a:r>
          </a:p>
          <a:p>
            <a:pPr marL="628650" lvl="1" indent="-171450">
              <a:buFontTx/>
              <a:buChar char="-"/>
            </a:pPr>
            <a:r>
              <a:rPr lang="fr-FR" baseline="0" dirty="0"/>
              <a:t>Qu’on leur montre que l’Eglise bouge et agit au quotidien</a:t>
            </a:r>
          </a:p>
          <a:p>
            <a:pPr marL="628650" lvl="1" indent="-171450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259205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Mais des ajustements à mettre en place car ils perçoivent un journal fait pour</a:t>
            </a:r>
            <a:r>
              <a:rPr lang="fr-FR" baseline="0" dirty="0"/>
              <a:t> des lecteurs engagés, initiés :</a:t>
            </a:r>
          </a:p>
          <a:p>
            <a:r>
              <a:rPr lang="fr-FR" baseline="0" dirty="0"/>
              <a:t>-trop décalé, éloigné de la vie, des modes de vie d’aujourd’hui</a:t>
            </a:r>
          </a:p>
          <a:p>
            <a:r>
              <a:rPr lang="fr-FR" baseline="0" dirty="0"/>
              <a:t>-trop distancié : le langage est trop codifié, abstrait, pas assez pédagogique</a:t>
            </a:r>
          </a:p>
          <a:p>
            <a:r>
              <a:rPr lang="fr-FR" baseline="0" dirty="0"/>
              <a:t>-trop figé : ils attendent plus d’interactions, d’échanges (fortement formulé par les plus jeunes)</a:t>
            </a:r>
          </a:p>
          <a:p>
            <a:r>
              <a:rPr lang="fr-FR" baseline="0" dirty="0"/>
              <a:t>-trop attendu : ils souhaitent des surprises, de l’inattendu</a:t>
            </a:r>
          </a:p>
        </p:txBody>
      </p:sp>
    </p:spTree>
    <p:extLst>
      <p:ext uri="{BB962C8B-B14F-4D97-AF65-F5344CB8AC3E}">
        <p14:creationId xmlns:p14="http://schemas.microsoft.com/office/powerpoint/2010/main" val="30662570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Des défauts qui permettent des points de progrès :</a:t>
            </a:r>
          </a:p>
          <a:p>
            <a:r>
              <a:rPr lang="fr-FR" dirty="0"/>
              <a:t>-plus de fraîcheur et des surprises : sujets ouverts sur le futur, si les sujets sont récurrents, varier par les angles, les modes de traitement</a:t>
            </a:r>
          </a:p>
          <a:p>
            <a:r>
              <a:rPr lang="fr-FR" dirty="0"/>
              <a:t>-plus</a:t>
            </a:r>
            <a:r>
              <a:rPr lang="fr-FR" baseline="0" dirty="0"/>
              <a:t> concis, plus nerveux, plus explicite</a:t>
            </a:r>
          </a:p>
          <a:p>
            <a:r>
              <a:rPr lang="fr-FR" baseline="0" dirty="0"/>
              <a:t>-plus concrets : des faits, des actes</a:t>
            </a:r>
          </a:p>
          <a:p>
            <a:r>
              <a:rPr lang="fr-FR" baseline="0" dirty="0"/>
              <a:t>-plus de liens avec la communauté : avec le prêtre, la paroisse, les initiatives … qui, comment, où … liens avec les autres outils de communication de la paroisse (réseaux sociaux)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3651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Les forces.</a:t>
            </a:r>
          </a:p>
          <a:p>
            <a:endParaRPr lang="fr-FR" dirty="0"/>
          </a:p>
          <a:p>
            <a:r>
              <a:rPr lang="fr-FR" dirty="0"/>
              <a:t>L’objet :</a:t>
            </a:r>
          </a:p>
          <a:p>
            <a:r>
              <a:rPr lang="fr-FR" dirty="0"/>
              <a:t>-la</a:t>
            </a:r>
            <a:r>
              <a:rPr lang="fr-FR" baseline="0" dirty="0"/>
              <a:t> qualité formelle</a:t>
            </a:r>
          </a:p>
          <a:p>
            <a:r>
              <a:rPr lang="fr-FR" baseline="0" dirty="0"/>
              <a:t>-le format agréable</a:t>
            </a:r>
          </a:p>
          <a:p>
            <a:r>
              <a:rPr lang="fr-FR" baseline="0" dirty="0"/>
              <a:t>-le style vivant</a:t>
            </a:r>
          </a:p>
          <a:p>
            <a:r>
              <a:rPr lang="fr-FR" baseline="0" dirty="0"/>
              <a:t>-la publicité d’hyper proximité</a:t>
            </a:r>
          </a:p>
          <a:p>
            <a:r>
              <a:rPr lang="fr-FR" baseline="0" dirty="0"/>
              <a:t>-le papier recyclé</a:t>
            </a:r>
          </a:p>
          <a:p>
            <a:endParaRPr lang="fr-FR" baseline="0" dirty="0"/>
          </a:p>
          <a:p>
            <a:r>
              <a:rPr lang="fr-FR" baseline="0" dirty="0"/>
              <a:t>La qualité éditoriale</a:t>
            </a:r>
          </a:p>
          <a:p>
            <a:r>
              <a:rPr lang="fr-FR" baseline="0" dirty="0"/>
              <a:t>-l’écriture</a:t>
            </a:r>
          </a:p>
          <a:p>
            <a:r>
              <a:rPr lang="fr-FR" baseline="0" dirty="0"/>
              <a:t>-l’effort de vulgarisation</a:t>
            </a:r>
          </a:p>
          <a:p>
            <a:r>
              <a:rPr lang="fr-FR" baseline="0" dirty="0"/>
              <a:t>-la variété</a:t>
            </a:r>
          </a:p>
          <a:p>
            <a:r>
              <a:rPr lang="fr-FR" baseline="0" dirty="0"/>
              <a:t>-l’approche vairée</a:t>
            </a:r>
          </a:p>
          <a:p>
            <a:endParaRPr lang="fr-FR" baseline="0" dirty="0"/>
          </a:p>
          <a:p>
            <a:r>
              <a:rPr lang="fr-FR" baseline="0" dirty="0"/>
              <a:t>La mise en page</a:t>
            </a:r>
          </a:p>
          <a:p>
            <a:r>
              <a:rPr lang="fr-FR" baseline="0" dirty="0"/>
              <a:t>-claire</a:t>
            </a:r>
          </a:p>
          <a:p>
            <a:r>
              <a:rPr lang="fr-FR" baseline="0" dirty="0"/>
              <a:t>-avec relief</a:t>
            </a:r>
          </a:p>
          <a:p>
            <a:endParaRPr lang="fr-FR" baseline="0" dirty="0"/>
          </a:p>
          <a:p>
            <a:r>
              <a:rPr lang="fr-FR" baseline="0" dirty="0"/>
              <a:t>Les modes de traitement :</a:t>
            </a:r>
          </a:p>
          <a:p>
            <a:r>
              <a:rPr lang="fr-FR" baseline="0" dirty="0"/>
              <a:t>-format des articles</a:t>
            </a:r>
          </a:p>
          <a:p>
            <a:r>
              <a:rPr lang="fr-FR" baseline="0" dirty="0"/>
              <a:t>-style sérieux</a:t>
            </a:r>
          </a:p>
          <a:p>
            <a:r>
              <a:rPr lang="fr-FR" baseline="0" dirty="0"/>
              <a:t>-témoignages</a:t>
            </a:r>
          </a:p>
          <a:p>
            <a:r>
              <a:rPr lang="fr-FR" baseline="0" dirty="0"/>
              <a:t>-illustrations</a:t>
            </a:r>
          </a:p>
          <a:p>
            <a:r>
              <a:rPr lang="fr-FR" baseline="0" dirty="0"/>
              <a:t>-formats question / réponse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72340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Les priorités</a:t>
            </a:r>
          </a:p>
          <a:p>
            <a:endParaRPr lang="fr-FR" dirty="0"/>
          </a:p>
          <a:p>
            <a:r>
              <a:rPr lang="fr-FR" dirty="0"/>
              <a:t>-une ressource libre et variée sur les fondamentaux de l’Eglise sans </a:t>
            </a:r>
            <a:r>
              <a:rPr lang="fr-FR" dirty="0" err="1"/>
              <a:t>injoinction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46607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ETRE DANS LA VIE – DECONCTRUIRE LES IDEES RECUES SUR L’INSTITUTION</a:t>
            </a:r>
          </a:p>
        </p:txBody>
      </p:sp>
    </p:spTree>
    <p:extLst>
      <p:ext uri="{BB962C8B-B14F-4D97-AF65-F5344CB8AC3E}">
        <p14:creationId xmlns:p14="http://schemas.microsoft.com/office/powerpoint/2010/main" val="35925968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VALORISER LE STATUT</a:t>
            </a:r>
            <a:r>
              <a:rPr lang="fr-FR" baseline="0" dirty="0"/>
              <a:t> D’ACTEUR LOCAL DE LA PAROISSE, INFLUENT ET PILIER DE LA VIE LOCALE</a:t>
            </a:r>
          </a:p>
          <a:p>
            <a:endParaRPr lang="fr-FR" baseline="0" dirty="0"/>
          </a:p>
          <a:p>
            <a:r>
              <a:rPr lang="fr-FR" baseline="0"/>
              <a:t>POUR ENCOURAGER CHACUN A PARTICIPER A CETTE DYNAMIQUE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381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L’objectif de l’étude a été de</a:t>
            </a:r>
            <a:r>
              <a:rPr lang="fr-FR" baseline="0" dirty="0"/>
              <a:t> poser un diagnostic sur la presse paroissiale dans le département du Nord, et ainsi vérifier le rôle des journaux que nous réalisons en analysant :</a:t>
            </a:r>
          </a:p>
          <a:p>
            <a:pPr marL="171450" indent="-171450">
              <a:buFontTx/>
              <a:buChar char="-"/>
            </a:pPr>
            <a:r>
              <a:rPr lang="fr-FR" baseline="0" dirty="0"/>
              <a:t>Son rôle</a:t>
            </a:r>
          </a:p>
          <a:p>
            <a:pPr marL="171450" indent="-171450">
              <a:buFontTx/>
              <a:buChar char="-"/>
            </a:pPr>
            <a:r>
              <a:rPr lang="fr-FR" baseline="0" dirty="0"/>
              <a:t>Ses usages</a:t>
            </a:r>
          </a:p>
          <a:p>
            <a:pPr marL="171450" indent="-171450">
              <a:buFontTx/>
              <a:buChar char="-"/>
            </a:pPr>
            <a:r>
              <a:rPr lang="fr-FR" baseline="0" dirty="0"/>
              <a:t>La perception de sa qualité éditoriale</a:t>
            </a:r>
          </a:p>
          <a:p>
            <a:pPr marL="171450" indent="-171450">
              <a:buFontTx/>
              <a:buChar char="-"/>
            </a:pPr>
            <a:endParaRPr lang="fr-FR" baseline="0" dirty="0"/>
          </a:p>
          <a:p>
            <a:pPr marL="0" indent="0">
              <a:buFontTx/>
              <a:buNone/>
            </a:pPr>
            <a:r>
              <a:rPr lang="fr-FR" baseline="0" dirty="0"/>
              <a:t>Selon un dispositif qualitatif, robuste et complet.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43013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3629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Sur la base d’entretiens et de focus groupes</a:t>
            </a:r>
          </a:p>
          <a:p>
            <a:r>
              <a:rPr lang="fr-FR" dirty="0"/>
              <a:t>-menés</a:t>
            </a:r>
            <a:r>
              <a:rPr lang="fr-FR" baseline="0" dirty="0"/>
              <a:t> entre le 27 février et le 20 mars</a:t>
            </a:r>
          </a:p>
          <a:p>
            <a:r>
              <a:rPr lang="fr-FR" baseline="0" dirty="0"/>
              <a:t>-3 publics interrogés : 5 diffuseurs, 11 prêtres, 39 lecteurs</a:t>
            </a:r>
          </a:p>
          <a:p>
            <a:r>
              <a:rPr lang="fr-FR" baseline="0" dirty="0"/>
              <a:t>Soient 55 personnes entendues sur tout le territoire de </a:t>
            </a:r>
            <a:r>
              <a:rPr lang="fr-FR" baseline="0" dirty="0" err="1"/>
              <a:t>Nors</a:t>
            </a:r>
            <a:r>
              <a:rPr lang="fr-FR" baseline="0" dirty="0"/>
              <a:t>, plus de 25 heures d’échanges.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8533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Auprès des prêtres</a:t>
            </a:r>
            <a:r>
              <a:rPr lang="fr-FR" baseline="0" dirty="0"/>
              <a:t> pour commencer.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640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Si les</a:t>
            </a:r>
            <a:r>
              <a:rPr lang="fr-FR" baseline="0" dirty="0"/>
              <a:t> prêtres interrogés s’accordent sur le statut tout public du journal,</a:t>
            </a:r>
          </a:p>
          <a:p>
            <a:r>
              <a:rPr lang="fr-FR" baseline="0" dirty="0"/>
              <a:t>Par sa gratuité et son mode de diffusion.</a:t>
            </a:r>
          </a:p>
          <a:p>
            <a:r>
              <a:rPr lang="fr-FR" baseline="0" dirty="0"/>
              <a:t>Ils formulent les problématiques à résoudre à différents niveaux :</a:t>
            </a:r>
          </a:p>
          <a:p>
            <a:r>
              <a:rPr lang="fr-FR" baseline="0" dirty="0"/>
              <a:t>-rester un acteur institutionnel de proximité</a:t>
            </a:r>
          </a:p>
          <a:p>
            <a:r>
              <a:rPr lang="fr-FR" baseline="0" dirty="0"/>
              <a:t>-donner envie aux publics plus distants de rester sensibles, à l’écoute de l’action de l’Eglise</a:t>
            </a:r>
          </a:p>
          <a:p>
            <a:r>
              <a:rPr lang="fr-FR" baseline="0" dirty="0"/>
              <a:t>-gérer l’image de sa paroisse tout en l’inscrivant dans une identité commune à l’ensemble des paroisses du Diocèse</a:t>
            </a:r>
          </a:p>
          <a:p>
            <a:r>
              <a:rPr lang="fr-FR" baseline="0" dirty="0"/>
              <a:t>-animer des équipes plus ou moins homogènes</a:t>
            </a:r>
          </a:p>
          <a:p>
            <a:endParaRPr lang="fr-FR" baseline="0" dirty="0"/>
          </a:p>
          <a:p>
            <a:r>
              <a:rPr lang="fr-FR" dirty="0"/>
              <a:t>Avec des</a:t>
            </a:r>
            <a:r>
              <a:rPr lang="fr-FR" baseline="0" dirty="0"/>
              <a:t> objectifs de communication souhaités en termes de :</a:t>
            </a:r>
          </a:p>
          <a:p>
            <a:r>
              <a:rPr lang="fr-FR" baseline="0" dirty="0"/>
              <a:t>-VISIBILITE</a:t>
            </a:r>
          </a:p>
          <a:p>
            <a:r>
              <a:rPr lang="fr-FR" baseline="0" dirty="0"/>
              <a:t>-IDENTITE</a:t>
            </a:r>
          </a:p>
          <a:p>
            <a:r>
              <a:rPr lang="fr-FR" baseline="0" dirty="0"/>
              <a:t>-TONALITE</a:t>
            </a:r>
          </a:p>
          <a:p>
            <a:r>
              <a:rPr lang="fr-FR" baseline="0" dirty="0"/>
              <a:t>-VITALITE</a:t>
            </a:r>
          </a:p>
          <a:p>
            <a:r>
              <a:rPr lang="fr-FR" baseline="0" dirty="0"/>
              <a:t>-PRATICITE / ACCESSIBILITE</a:t>
            </a:r>
          </a:p>
          <a:p>
            <a:endParaRPr lang="fr-FR" baseline="0" dirty="0"/>
          </a:p>
          <a:p>
            <a:r>
              <a:rPr lang="fr-FR" baseline="0" dirty="0"/>
              <a:t>Et garder en tête que le projet doit s’inscrire de manière cohérente dans un écosystème de communication plus large, dans une stratégie de communication globale.</a:t>
            </a:r>
          </a:p>
          <a:p>
            <a:r>
              <a:rPr lang="fr-FR" baseline="0" dirty="0"/>
              <a:t>Pour suivre son impact sur l’image de l’Eglise.</a:t>
            </a:r>
          </a:p>
          <a:p>
            <a:r>
              <a:rPr lang="fr-FR" baseline="0" dirty="0"/>
              <a:t>Avec le sujet du public à viser.</a:t>
            </a:r>
          </a:p>
        </p:txBody>
      </p:sp>
    </p:spTree>
    <p:extLst>
      <p:ext uri="{BB962C8B-B14F-4D97-AF65-F5344CB8AC3E}">
        <p14:creationId xmlns:p14="http://schemas.microsoft.com/office/powerpoint/2010/main" val="5049440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 diagnostic mené auprès des 39</a:t>
            </a:r>
            <a:r>
              <a:rPr lang="fr-FR" baseline="0" dirty="0"/>
              <a:t> lecteurs va permettre de répondre aux interrogations formulées.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6609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La question du public</a:t>
            </a:r>
            <a:r>
              <a:rPr lang="fr-FR" baseline="0" dirty="0"/>
              <a:t> visé.</a:t>
            </a:r>
          </a:p>
          <a:p>
            <a:r>
              <a:rPr lang="fr-FR" baseline="0" dirty="0"/>
              <a:t>Les échanges menés ont identifiés 5 types de lecteurs.</a:t>
            </a:r>
          </a:p>
          <a:p>
            <a:r>
              <a:rPr lang="fr-FR" baseline="0" dirty="0"/>
              <a:t>Ce ne sont pas des </a:t>
            </a:r>
            <a:r>
              <a:rPr lang="fr-FR" baseline="0" dirty="0" err="1"/>
              <a:t>crières</a:t>
            </a:r>
            <a:r>
              <a:rPr lang="fr-FR" baseline="0" dirty="0"/>
              <a:t> socio-démographiques ou géographiques qui vont distinguer les 5 types.</a:t>
            </a:r>
          </a:p>
          <a:p>
            <a:r>
              <a:rPr lang="fr-FR" baseline="0" dirty="0"/>
              <a:t>Mais leur relation à l’Eglise.</a:t>
            </a:r>
          </a:p>
          <a:p>
            <a:endParaRPr lang="fr-FR" baseline="0" dirty="0"/>
          </a:p>
          <a:p>
            <a:r>
              <a:rPr lang="fr-FR" baseline="0" dirty="0"/>
              <a:t>2 grands groupes : les proches / les distants.</a:t>
            </a:r>
          </a:p>
          <a:p>
            <a:endParaRPr lang="fr-FR" baseline="0" dirty="0"/>
          </a:p>
          <a:p>
            <a:r>
              <a:rPr lang="fr-FR" baseline="0" dirty="0"/>
              <a:t>Les proches sont composés de :</a:t>
            </a:r>
          </a:p>
          <a:p>
            <a:r>
              <a:rPr lang="fr-FR" baseline="0" dirty="0"/>
              <a:t>-connectés engagés (CE)</a:t>
            </a:r>
          </a:p>
          <a:p>
            <a:r>
              <a:rPr lang="fr-FR" baseline="0" dirty="0"/>
              <a:t>-connectés fonctionnels (CF) : relation au travers des écoles, des associations de parents, des activités associatives …</a:t>
            </a:r>
          </a:p>
          <a:p>
            <a:r>
              <a:rPr lang="fr-FR" baseline="0" dirty="0"/>
              <a:t>Les distants sont composés de :</a:t>
            </a:r>
          </a:p>
          <a:p>
            <a:r>
              <a:rPr lang="fr-FR" baseline="0" dirty="0"/>
              <a:t>-déconnectés bienveillants : des catholiques par éducation, mais aujourd’hui éloignés en terme de pratique mais respectueux des fondamentaux </a:t>
            </a:r>
            <a:r>
              <a:rPr lang="fr-FR" baseline="0" dirty="0">
                <a:sym typeface="Wingdings" panose="05000000000000000000" pitchFamily="2" charset="2"/>
              </a:rPr>
              <a:t> ils représentent 1/3 des lecteurs interrogés, ce sont les plus nombreux</a:t>
            </a:r>
          </a:p>
          <a:p>
            <a:r>
              <a:rPr lang="fr-FR" baseline="0" dirty="0">
                <a:sym typeface="Wingdings" panose="05000000000000000000" pitchFamily="2" charset="2"/>
              </a:rPr>
              <a:t>-déconnectés crispés : ce sont ceux qui ont des a priori sur la capacité de l’Eglise à évoluer</a:t>
            </a:r>
          </a:p>
          <a:p>
            <a:r>
              <a:rPr lang="fr-FR" baseline="0" dirty="0">
                <a:sym typeface="Wingdings" panose="05000000000000000000" pitchFamily="2" charset="2"/>
              </a:rPr>
              <a:t>-désactivés dont la relation est aujourd’hui « </a:t>
            </a:r>
            <a:r>
              <a:rPr lang="fr-FR" baseline="0" dirty="0" err="1">
                <a:sym typeface="Wingdings" panose="05000000000000000000" pitchFamily="2" charset="2"/>
              </a:rPr>
              <a:t>davitalisée</a:t>
            </a:r>
            <a:r>
              <a:rPr lang="fr-FR" baseline="0" dirty="0">
                <a:sym typeface="Wingdings" panose="05000000000000000000" pitchFamily="2" charset="2"/>
              </a:rPr>
              <a:t> »  « ni proche, ni éloignée »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25086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5 types d’attentes vis-à-vis du journal</a:t>
            </a:r>
            <a:r>
              <a:rPr lang="fr-FR" baseline="0" dirty="0"/>
              <a:t> qui vont avoir un impact sur leur relation à l’Eglise :</a:t>
            </a:r>
          </a:p>
          <a:p>
            <a:r>
              <a:rPr lang="fr-FR" baseline="0" dirty="0"/>
              <a:t>-entretenir l’attachement</a:t>
            </a:r>
          </a:p>
          <a:p>
            <a:r>
              <a:rPr lang="fr-FR" baseline="0" dirty="0"/>
              <a:t>-confirmer le statut d’acteur local influent de la paroisse</a:t>
            </a:r>
          </a:p>
          <a:p>
            <a:r>
              <a:rPr lang="fr-FR" baseline="0" dirty="0"/>
              <a:t>-stimuler l’intérêt pour l’action de l’Eglise</a:t>
            </a:r>
          </a:p>
          <a:p>
            <a:r>
              <a:rPr lang="fr-FR" baseline="0" dirty="0"/>
              <a:t>-rassurer sur son rôle social et sa capacité d’ouverture</a:t>
            </a:r>
          </a:p>
          <a:p>
            <a:r>
              <a:rPr lang="fr-FR" baseline="0" dirty="0"/>
              <a:t>-raviver l’intérêt sur les fondamentaux de l’Eglise</a:t>
            </a:r>
          </a:p>
          <a:p>
            <a:endParaRPr lang="fr-FR" baseline="0" dirty="0"/>
          </a:p>
          <a:p>
            <a:r>
              <a:rPr lang="fr-FR" baseline="0" dirty="0"/>
              <a:t>Par rapport au journal, tous les publics lui donne une définition commune, partagée.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7802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C’est un journal de proximité</a:t>
            </a:r>
          </a:p>
          <a:p>
            <a:r>
              <a:rPr lang="fr-FR" dirty="0"/>
              <a:t>Qui traite de l’actualité locale</a:t>
            </a:r>
          </a:p>
          <a:p>
            <a:r>
              <a:rPr lang="fr-FR" dirty="0"/>
              <a:t>Ouvrant sur la vie catholique</a:t>
            </a:r>
          </a:p>
          <a:p>
            <a:r>
              <a:rPr lang="fr-FR" dirty="0"/>
              <a:t>Avec des contenus incarnés.</a:t>
            </a:r>
          </a:p>
        </p:txBody>
      </p:sp>
    </p:spTree>
    <p:extLst>
      <p:ext uri="{BB962C8B-B14F-4D97-AF65-F5344CB8AC3E}">
        <p14:creationId xmlns:p14="http://schemas.microsoft.com/office/powerpoint/2010/main" val="1390319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7200" y="382326"/>
            <a:ext cx="1676400" cy="533267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fr-FR" dirty="0">
              <a:latin typeface="Calibri"/>
              <a:ea typeface="+mn-ea"/>
              <a:cs typeface="+mn-cs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43001" y="0"/>
            <a:ext cx="1447800" cy="31750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fr-FR" dirty="0">
              <a:latin typeface="Calibri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447801" y="952500"/>
            <a:ext cx="6324600" cy="11430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fr-FR" dirty="0">
              <a:latin typeface="Calibri"/>
              <a:ea typeface="+mn-ea"/>
              <a:cs typeface="+mn-cs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582613" y="5072063"/>
            <a:ext cx="1333501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fr-FR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8" name="Rectangle 10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7315201" y="5334000"/>
            <a:ext cx="838200" cy="381000"/>
          </a:xfrm>
          <a:prstGeom prst="rect">
            <a:avLst/>
          </a:prstGeom>
          <a:noFill/>
          <a:ln w="12700" cap="sq">
            <a:solidFill>
              <a:srgbClr val="FFFFCC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fr-FR" sz="1200" dirty="0">
                <a:solidFill>
                  <a:srgbClr val="CC0000"/>
                </a:solidFill>
                <a:latin typeface="Calibri"/>
                <a:ea typeface="+mn-ea"/>
                <a:cs typeface="+mn-cs"/>
              </a:rPr>
              <a:t>r e t o u r</a:t>
            </a:r>
            <a:endParaRPr lang="fr-FR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9" name="Rectangle 11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307388" y="5334000"/>
            <a:ext cx="836613" cy="381000"/>
          </a:xfrm>
          <a:prstGeom prst="rect">
            <a:avLst/>
          </a:prstGeom>
          <a:noFill/>
          <a:ln w="12700" cap="sq">
            <a:solidFill>
              <a:srgbClr val="FFFFCC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fr-FR" sz="1200" dirty="0">
                <a:solidFill>
                  <a:srgbClr val="CC0000"/>
                </a:solidFill>
                <a:latin typeface="Calibri"/>
                <a:ea typeface="+mn-ea"/>
                <a:cs typeface="+mn-cs"/>
              </a:rPr>
              <a:t>s u i v a n t</a:t>
            </a:r>
            <a:endParaRPr lang="fr-FR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0" name="Rectangle 12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6248401" y="5334000"/>
            <a:ext cx="850901" cy="381000"/>
          </a:xfrm>
          <a:prstGeom prst="rect">
            <a:avLst/>
          </a:prstGeom>
          <a:noFill/>
          <a:ln w="12700" cap="sq">
            <a:solidFill>
              <a:srgbClr val="FFFFCC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fr-FR" sz="1200" dirty="0">
                <a:solidFill>
                  <a:srgbClr val="CC0000"/>
                </a:solidFill>
                <a:latin typeface="Calibri"/>
                <a:ea typeface="+mn-ea"/>
                <a:cs typeface="+mn-cs"/>
              </a:rPr>
              <a:t>o r i g i n e</a:t>
            </a:r>
            <a:endParaRPr lang="fr-FR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447801" y="1016000"/>
            <a:ext cx="6324600" cy="9525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fr-FR"/>
              <a:t>Cliquez pour modifier le style du titre du masque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895601" y="2413000"/>
            <a:ext cx="4953000" cy="1460500"/>
          </a:xfrm>
          <a:prstGeom prst="rect">
            <a:avLst/>
          </a:prstGeom>
        </p:spPr>
        <p:txBody>
          <a:bodyPr/>
          <a:lstStyle>
            <a:lvl1pPr marL="0" indent="0">
              <a:buFont typeface="Monotype Sorts" pitchFamily="-108" charset="2"/>
              <a:buNone/>
              <a:defRPr sz="2400"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11" name="Rectangle 13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762000" y="4572000"/>
            <a:ext cx="1828800" cy="381000"/>
          </a:xfrm>
          <a:prstGeom prst="rect">
            <a:avLst/>
          </a:prstGeom>
          <a:ln w="12700" cap="sq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400">
                <a:solidFill>
                  <a:schemeClr val="tx1"/>
                </a:solidFill>
                <a:latin typeface="Times New Roman" pitchFamily="-10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2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5080000"/>
            <a:ext cx="2590800" cy="3810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3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267201" y="5334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CC869-EE20-B845-B45C-998CCCA4C9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pic>
        <p:nvPicPr>
          <p:cNvPr id="14" name="Image 13" descr="MM_logo_couleur.pdf"/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4156" y="222374"/>
            <a:ext cx="1007746" cy="3657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0"/>
            <a:ext cx="8915400" cy="523876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889000"/>
            <a:ext cx="7924800" cy="3556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5080000"/>
            <a:ext cx="2590800" cy="3810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309A0-398F-5B49-8369-8AA71550504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13600" y="762000"/>
            <a:ext cx="1930400" cy="4175126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422400" y="762000"/>
            <a:ext cx="5638800" cy="417512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5080000"/>
            <a:ext cx="2590800" cy="3810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10A6F-74C5-0346-9857-EF4E0C7C2D9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0"/>
            <a:ext cx="8915400" cy="523876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889000"/>
            <a:ext cx="7924800" cy="355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5080000"/>
            <a:ext cx="2590800" cy="3810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14312-D162-0A4F-BAFC-2FD1C732F35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4" y="3672418"/>
            <a:ext cx="7772400" cy="1135062"/>
          </a:xfrm>
          <a:prstGeom prst="rect">
            <a:avLst/>
          </a:prstGeo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4" y="2422261"/>
            <a:ext cx="7772400" cy="125015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5080000"/>
            <a:ext cx="2590800" cy="3810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B0486-CD69-2B47-A6BF-04DAD80877F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0"/>
            <a:ext cx="8915400" cy="523876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743201" y="2143126"/>
            <a:ext cx="3124200" cy="2794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19801" y="2143126"/>
            <a:ext cx="3124200" cy="2794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5080000"/>
            <a:ext cx="2590800" cy="3810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633B2-5AC6-7741-8E9E-C8368201B66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9" cy="53313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9" cy="329274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31" y="1279261"/>
            <a:ext cx="4041774" cy="53313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31" y="1812396"/>
            <a:ext cx="4041774" cy="329274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0"/>
          </p:nvPr>
        </p:nvSpPr>
        <p:spPr>
          <a:xfrm>
            <a:off x="-685799" y="5588000"/>
            <a:ext cx="5105400" cy="381000"/>
          </a:xfrm>
          <a:prstGeom prst="rect">
            <a:avLst/>
          </a:prstGeom>
        </p:spPr>
        <p:txBody>
          <a:bodyPr/>
          <a:lstStyle>
            <a:lvl1pPr eaLnBrk="0" hangingPunct="0">
              <a:defRPr sz="8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0"/>
            <a:ext cx="8915400" cy="523876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5080000"/>
            <a:ext cx="2590800" cy="3810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00413-5DA0-B547-BFE4-A1FEA08B0CC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5080000"/>
            <a:ext cx="2590800" cy="3810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5A496-DC1F-E744-B53D-7336DA9EDC5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5" y="227541"/>
            <a:ext cx="3008314" cy="968376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5" y="1195919"/>
            <a:ext cx="3008314" cy="3909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5080000"/>
            <a:ext cx="2590800" cy="3810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46193-8F3E-F24B-AD0A-E15AA6F5E21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2784"/>
            <a:ext cx="5486400" cy="6707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5080000"/>
            <a:ext cx="2590800" cy="3810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09402-0BCF-704A-9EAD-16A76EE2400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1" y="5524500"/>
            <a:ext cx="1905000" cy="381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90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7F39F9A-3686-4043-8DCB-B2D8888CF4E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7" r:id="rId1"/>
    <p:sldLayoutId id="2147484728" r:id="rId2"/>
    <p:sldLayoutId id="2147484729" r:id="rId3"/>
    <p:sldLayoutId id="2147484730" r:id="rId4"/>
    <p:sldLayoutId id="2147484731" r:id="rId5"/>
    <p:sldLayoutId id="2147484732" r:id="rId6"/>
    <p:sldLayoutId id="2147484733" r:id="rId7"/>
    <p:sldLayoutId id="2147484734" r:id="rId8"/>
    <p:sldLayoutId id="2147484735" r:id="rId9"/>
    <p:sldLayoutId id="2147484736" r:id="rId10"/>
    <p:sldLayoutId id="214748473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00FF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00FF"/>
          </a:solidFill>
          <a:latin typeface="Arial" pitchFamily="-112" charset="0"/>
          <a:ea typeface="ＭＳ Ｐゴシック" pitchFamily="-108" charset="-128"/>
          <a:cs typeface="ＭＳ Ｐゴシック" pitchFamily="-10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00FF"/>
          </a:solidFill>
          <a:latin typeface="Arial" pitchFamily="-112" charset="0"/>
          <a:ea typeface="ＭＳ Ｐゴシック" pitchFamily="-108" charset="-128"/>
          <a:cs typeface="ＭＳ Ｐゴシック" pitchFamily="-10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00FF"/>
          </a:solidFill>
          <a:latin typeface="Arial" pitchFamily="-112" charset="0"/>
          <a:ea typeface="ＭＳ Ｐゴシック" pitchFamily="-108" charset="-128"/>
          <a:cs typeface="ＭＳ Ｐゴシック" pitchFamily="-10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00FF"/>
          </a:solidFill>
          <a:latin typeface="Arial" pitchFamily="-112" charset="0"/>
          <a:ea typeface="ＭＳ Ｐゴシック" pitchFamily="-108" charset="-128"/>
          <a:cs typeface="ＭＳ Ｐゴシック" pitchFamily="-108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777777"/>
          </a:solidFill>
          <a:latin typeface="Eurostile" pitchFamily="-10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777777"/>
          </a:solidFill>
          <a:latin typeface="Eurostile" pitchFamily="-10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777777"/>
          </a:solidFill>
          <a:latin typeface="Eurostile" pitchFamily="-10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777777"/>
          </a:solidFill>
          <a:latin typeface="Eurostile" pitchFamily="-10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65000"/>
        <a:buFont typeface="Monotype Sorts" charset="2"/>
        <a:buChar char="n"/>
        <a:defRPr kumimoji="1" sz="2800">
          <a:solidFill>
            <a:srgbClr val="000000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2400">
          <a:solidFill>
            <a:srgbClr val="000000"/>
          </a:solidFill>
          <a:latin typeface="+mn-lt"/>
          <a:ea typeface="ＭＳ Ｐゴシック" pitchFamily="-108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charset="2"/>
        <a:buChar char="&lt;"/>
        <a:defRPr kumimoji="1" sz="2000">
          <a:solidFill>
            <a:srgbClr val="000000"/>
          </a:solidFill>
          <a:latin typeface="+mn-lt"/>
          <a:ea typeface="ＭＳ Ｐゴシック" pitchFamily="-108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>
          <a:solidFill>
            <a:srgbClr val="000000"/>
          </a:solidFill>
          <a:latin typeface="+mn-lt"/>
          <a:ea typeface="ＭＳ Ｐゴシック" pitchFamily="-108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1600">
          <a:solidFill>
            <a:srgbClr val="000000"/>
          </a:solidFill>
          <a:latin typeface="+mn-lt"/>
          <a:ea typeface="ＭＳ Ｐゴシック" pitchFamily="-108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1600">
          <a:solidFill>
            <a:schemeClr val="tx1"/>
          </a:solidFill>
          <a:latin typeface="+mn-lt"/>
          <a:ea typeface="ＭＳ Ｐゴシック" pitchFamily="-108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1600">
          <a:solidFill>
            <a:schemeClr val="tx1"/>
          </a:solidFill>
          <a:latin typeface="+mn-lt"/>
          <a:ea typeface="ＭＳ Ｐゴシック" pitchFamily="-108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1600">
          <a:solidFill>
            <a:schemeClr val="tx1"/>
          </a:solidFill>
          <a:latin typeface="+mn-lt"/>
          <a:ea typeface="ＭＳ Ｐゴシック" pitchFamily="-108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16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tiff"/><Relationship Id="rId4" Type="http://schemas.openxmlformats.org/officeDocument/2006/relationships/image" Target="../media/image3.tif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99592" y="3361556"/>
            <a:ext cx="7488832" cy="987910"/>
          </a:xfrm>
          <a:prstGeom prst="rect">
            <a:avLst/>
          </a:prstGeom>
        </p:spPr>
        <p:txBody>
          <a:bodyPr wrap="square" lIns="94430" tIns="47218" rIns="94430" bIns="47218">
            <a:spAutoFit/>
          </a:bodyPr>
          <a:lstStyle/>
          <a:p>
            <a:pPr algn="ctr"/>
            <a:r>
              <a:rPr lang="fr-FR" sz="1800" b="1" spc="620" dirty="0">
                <a:solidFill>
                  <a:srgbClr val="246657"/>
                </a:solidFill>
                <a:latin typeface="Avenir Medium"/>
                <a:cs typeface="Avenir Medium"/>
              </a:rPr>
              <a:t>  </a:t>
            </a:r>
            <a:endParaRPr lang="fr-FR" sz="2800" b="1" spc="3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algn="ctr"/>
            <a:r>
              <a:rPr lang="fr-FR" sz="1400" b="1" spc="300" dirty="0">
                <a:solidFill>
                  <a:srgbClr val="000000"/>
                </a:solidFill>
                <a:latin typeface="Avenir Medium"/>
                <a:cs typeface="Avenir Medium"/>
              </a:rPr>
              <a:t>RESULTATS ENQUÊTE QUALITATIVE MARS 2020</a:t>
            </a:r>
          </a:p>
          <a:p>
            <a:pPr algn="ctr"/>
            <a:endParaRPr lang="fr-FR" sz="1400" b="1" spc="3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algn="ctr"/>
            <a:r>
              <a:rPr lang="fr-FR" sz="1200" b="1" spc="300" dirty="0">
                <a:solidFill>
                  <a:srgbClr val="000000"/>
                </a:solidFill>
                <a:latin typeface="Avenir Medium"/>
                <a:cs typeface="Avenir Medium"/>
              </a:rPr>
              <a:t>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39552" y="1633364"/>
            <a:ext cx="799288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spc="300" dirty="0">
                <a:solidFill>
                  <a:schemeClr val="accent5"/>
                </a:solidFill>
                <a:latin typeface="+mn-lt"/>
              </a:rPr>
              <a:t>B</a:t>
            </a:r>
            <a:r>
              <a:rPr lang="fr-FR" sz="3600" spc="300" dirty="0">
                <a:solidFill>
                  <a:schemeClr val="accent5"/>
                </a:solidFill>
                <a:latin typeface="+mn-lt"/>
              </a:rPr>
              <a:t>ILAN 360   </a:t>
            </a:r>
          </a:p>
          <a:p>
            <a:pPr algn="ctr"/>
            <a:r>
              <a:rPr lang="fr-FR" sz="3600" spc="300" dirty="0">
                <a:solidFill>
                  <a:schemeClr val="accent5"/>
                </a:solidFill>
                <a:latin typeface="+mn-lt"/>
              </a:rPr>
              <a:t>DE LA PRESSE PAROISSIALE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FDB2561-A80D-4CF4-915B-EF87BFDA8F2F}"/>
              </a:ext>
            </a:extLst>
          </p:cNvPr>
          <p:cNvSpPr/>
          <p:nvPr/>
        </p:nvSpPr>
        <p:spPr>
          <a:xfrm>
            <a:off x="251520" y="5167149"/>
            <a:ext cx="46805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000000"/>
                </a:solidFill>
                <a:latin typeface="Avenir Medium"/>
                <a:cs typeface="Avenir Medium"/>
              </a:rPr>
              <a:t>Rencontre du 10/09/2020 – Maison Paul VI</a:t>
            </a:r>
          </a:p>
          <a:p>
            <a:endParaRPr lang="fr-FR" sz="1200" dirty="0"/>
          </a:p>
        </p:txBody>
      </p:sp>
      <p:pic>
        <p:nvPicPr>
          <p:cNvPr id="5" name="Image 4" descr="Une image contenant dessin, signe, alimentation&#10;&#10;Description générée automatiquement">
            <a:extLst>
              <a:ext uri="{FF2B5EF4-FFF2-40B4-BE49-F238E27FC236}">
                <a16:creationId xmlns:a16="http://schemas.microsoft.com/office/drawing/2014/main" id="{35D9509C-D8C5-4CCA-AB02-74A57D8674E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76423" y="4657700"/>
            <a:ext cx="567418" cy="582368"/>
          </a:xfrm>
          <a:prstGeom prst="rect">
            <a:avLst/>
          </a:prstGeom>
        </p:spPr>
      </p:pic>
      <p:pic>
        <p:nvPicPr>
          <p:cNvPr id="23" name="Image 22" descr="Une image contenant signe, dessin&#10;&#10;Description générée automatiquement">
            <a:extLst>
              <a:ext uri="{FF2B5EF4-FFF2-40B4-BE49-F238E27FC236}">
                <a16:creationId xmlns:a16="http://schemas.microsoft.com/office/drawing/2014/main" id="{DE4D1195-1AAA-4BEE-8B0F-A3C912D94B21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4208" y="4519861"/>
            <a:ext cx="643686" cy="858046"/>
          </a:xfrm>
          <a:prstGeom prst="rect">
            <a:avLst/>
          </a:prstGeom>
        </p:spPr>
      </p:pic>
      <p:pic>
        <p:nvPicPr>
          <p:cNvPr id="25" name="Image 24" descr="Une image contenant alimentation, dessin&#10;&#10;Description générée automatiquement">
            <a:extLst>
              <a:ext uri="{FF2B5EF4-FFF2-40B4-BE49-F238E27FC236}">
                <a16:creationId xmlns:a16="http://schemas.microsoft.com/office/drawing/2014/main" id="{5EDFA56C-1D66-48E7-A51D-69DCDE0EA510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71479" y="4583331"/>
            <a:ext cx="1462212" cy="731106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91CBD43D-8D8C-41DE-A0B8-965BDD996C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0478" y="248704"/>
            <a:ext cx="1579001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335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755576" y="769268"/>
            <a:ext cx="3600400" cy="4320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10</a:t>
            </a:fld>
            <a:endParaRPr lang="fr-FR" dirty="0"/>
          </a:p>
        </p:txBody>
      </p:sp>
      <p:sp>
        <p:nvSpPr>
          <p:cNvPr id="16" name="ZoneTexte 8"/>
          <p:cNvSpPr txBox="1">
            <a:spLocks noChangeArrowheads="1"/>
          </p:cNvSpPr>
          <p:nvPr/>
        </p:nvSpPr>
        <p:spPr bwMode="auto">
          <a:xfrm>
            <a:off x="638376" y="255920"/>
            <a:ext cx="71415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QUELLES SONT LES MOTIVATIONS DE LECTURE ?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683601" y="1453341"/>
            <a:ext cx="35283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/>
            <a:r>
              <a:rPr lang="fr-FR" sz="1200" b="1" dirty="0">
                <a:solidFill>
                  <a:srgbClr val="000000"/>
                </a:solidFill>
                <a:latin typeface="+mn-lt"/>
              </a:rPr>
              <a:t>Climat de lecture</a:t>
            </a: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0" lvl="1" algn="just"/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177800" lvl="1" indent="-177800" algn="just">
              <a:buSzPct val="80000"/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Un environnement éditorial filtré et réconfortant</a:t>
            </a:r>
          </a:p>
          <a:p>
            <a:pPr marL="177800" lvl="1" indent="-177800" algn="just">
              <a:buSzPct val="80000"/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Un univers de convictions mais sans intention manifeste de convertir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3568" y="3361263"/>
            <a:ext cx="3528392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/>
            <a:r>
              <a:rPr lang="fr-FR" sz="1200" b="1" dirty="0">
                <a:solidFill>
                  <a:srgbClr val="000000"/>
                </a:solidFill>
                <a:latin typeface="+mn-lt"/>
              </a:rPr>
              <a:t>Image d’un territoire vivant et incarné</a:t>
            </a: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0" lvl="1" algn="just"/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177800" lvl="1" indent="-177800" algn="just">
              <a:spcAft>
                <a:spcPts val="600"/>
              </a:spcAft>
              <a:buSzPct val="80000"/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L’actualité sur les activités de la paroisse</a:t>
            </a:r>
          </a:p>
          <a:p>
            <a:pPr marL="177800" lvl="1" indent="-177800" algn="just">
              <a:spcAft>
                <a:spcPts val="600"/>
              </a:spcAft>
              <a:buSzPct val="80000"/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Les ressources du tissu local pour les découvrir, pour s’y connecter, pour s’engager</a:t>
            </a:r>
          </a:p>
          <a:p>
            <a:pPr marL="177800" lvl="1" indent="-177800" algn="just">
              <a:spcAft>
                <a:spcPts val="600"/>
              </a:spcAft>
              <a:buSzPct val="80000"/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L’esprit et l’énergie de sa communauté </a:t>
            </a:r>
          </a:p>
          <a:p>
            <a:pPr marL="177800" lvl="1" indent="-177800" algn="just">
              <a:spcAft>
                <a:spcPts val="600"/>
              </a:spcAft>
              <a:buSzPct val="80000"/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Les liens avec la communauté catholique – mes voisins – mon histoire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932040" y="1237317"/>
            <a:ext cx="3528392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1200" b="1" dirty="0">
              <a:solidFill>
                <a:srgbClr val="000000"/>
              </a:solidFill>
              <a:latin typeface="+mn-lt"/>
            </a:endParaRPr>
          </a:p>
          <a:p>
            <a:pPr marL="0" lvl="1" algn="just"/>
            <a:r>
              <a:rPr lang="fr-FR" sz="1200" b="1" dirty="0">
                <a:solidFill>
                  <a:srgbClr val="000000"/>
                </a:solidFill>
                <a:latin typeface="+mn-lt"/>
              </a:rPr>
              <a:t>Valorisation de l’utilité sociale et de la contribution personnelle </a:t>
            </a:r>
          </a:p>
          <a:p>
            <a:pPr marL="0" lvl="1" algn="just"/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285750" lvl="1" indent="-285750" algn="just">
              <a:spcAft>
                <a:spcPts val="600"/>
              </a:spcAft>
              <a:buSzPct val="80000"/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La valorisation de l’engagement personnel autour de valeurs fortes et fédératrices</a:t>
            </a:r>
          </a:p>
          <a:p>
            <a:pPr marL="285750" lvl="1" indent="-285750" algn="just">
              <a:spcAft>
                <a:spcPts val="600"/>
              </a:spcAft>
              <a:buSzPct val="80000"/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L’orientation sociale et l’esprit de solidarité auprès de populations fragiles</a:t>
            </a:r>
          </a:p>
          <a:p>
            <a:pPr lvl="1" algn="just"/>
            <a:r>
              <a:rPr lang="fr-FR" sz="1200" dirty="0">
                <a:solidFill>
                  <a:srgbClr val="000000"/>
                </a:solidFill>
                <a:latin typeface="+mn-lt"/>
              </a:rPr>
              <a:t> 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932040" y="3344133"/>
            <a:ext cx="352839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/>
            <a:r>
              <a:rPr lang="fr-FR" sz="1200" b="1" dirty="0">
                <a:solidFill>
                  <a:srgbClr val="000000"/>
                </a:solidFill>
                <a:latin typeface="+mn-lt"/>
              </a:rPr>
              <a:t>Accessibilité </a:t>
            </a:r>
          </a:p>
          <a:p>
            <a:pPr marL="0" lvl="1" algn="just"/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285750" lvl="1" indent="-285750" algn="just">
              <a:spcAft>
                <a:spcPts val="600"/>
              </a:spcAft>
              <a:buSzPct val="80000"/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La redécouverte des fondamentaux </a:t>
            </a:r>
          </a:p>
          <a:p>
            <a:pPr marL="285750" lvl="1" indent="-285750" algn="just">
              <a:spcAft>
                <a:spcPts val="600"/>
              </a:spcAft>
              <a:buSzPct val="80000"/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La simplicité des messages</a:t>
            </a:r>
          </a:p>
          <a:p>
            <a:pPr marL="285750" lvl="1" indent="-285750" algn="just">
              <a:spcAft>
                <a:spcPts val="600"/>
              </a:spcAft>
              <a:buSzPct val="80000"/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La liberté de se connecter à la vie religieuse</a:t>
            </a:r>
          </a:p>
        </p:txBody>
      </p:sp>
      <p:cxnSp>
        <p:nvCxnSpPr>
          <p:cNvPr id="5" name="Connecteur droit 4"/>
          <p:cNvCxnSpPr/>
          <p:nvPr/>
        </p:nvCxnSpPr>
        <p:spPr bwMode="auto">
          <a:xfrm>
            <a:off x="4427984" y="1201316"/>
            <a:ext cx="0" cy="1728192"/>
          </a:xfrm>
          <a:prstGeom prst="line">
            <a:avLst/>
          </a:prstGeom>
          <a:solidFill>
            <a:schemeClr val="accent1"/>
          </a:solidFill>
          <a:ln w="38100" cap="sq" cmpd="dbl" algn="ctr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7" name="Connecteur droit 16"/>
          <p:cNvCxnSpPr/>
          <p:nvPr/>
        </p:nvCxnSpPr>
        <p:spPr bwMode="auto">
          <a:xfrm>
            <a:off x="4427984" y="3433564"/>
            <a:ext cx="0" cy="1728192"/>
          </a:xfrm>
          <a:prstGeom prst="line">
            <a:avLst/>
          </a:prstGeom>
          <a:solidFill>
            <a:schemeClr val="accent1"/>
          </a:solidFill>
          <a:ln w="38100" cap="sq" cmpd="dbl" algn="ctr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8" name="Connecteur droit 17"/>
          <p:cNvCxnSpPr/>
          <p:nvPr/>
        </p:nvCxnSpPr>
        <p:spPr bwMode="auto">
          <a:xfrm>
            <a:off x="4644008" y="3145532"/>
            <a:ext cx="2952328" cy="0"/>
          </a:xfrm>
          <a:prstGeom prst="line">
            <a:avLst/>
          </a:prstGeom>
          <a:solidFill>
            <a:schemeClr val="accent1"/>
          </a:solidFill>
          <a:ln w="38100" cap="sq" cmpd="dbl" algn="ctr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0" name="Connecteur droit 19"/>
          <p:cNvCxnSpPr/>
          <p:nvPr/>
        </p:nvCxnSpPr>
        <p:spPr bwMode="auto">
          <a:xfrm>
            <a:off x="1259632" y="3145532"/>
            <a:ext cx="2952328" cy="0"/>
          </a:xfrm>
          <a:prstGeom prst="line">
            <a:avLst/>
          </a:prstGeom>
          <a:solidFill>
            <a:schemeClr val="accent1"/>
          </a:solidFill>
          <a:ln w="38100" cap="sq" cmpd="dbl" algn="ctr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755576" y="852309"/>
            <a:ext cx="33123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rgbClr val="000000"/>
                </a:solidFill>
                <a:latin typeface="+mn-lt"/>
                <a:cs typeface="Avenir Light"/>
              </a:rPr>
              <a:t>Des points communs d’appréciation</a:t>
            </a:r>
          </a:p>
        </p:txBody>
      </p:sp>
    </p:spTree>
    <p:extLst>
      <p:ext uri="{BB962C8B-B14F-4D97-AF65-F5344CB8AC3E}">
        <p14:creationId xmlns:p14="http://schemas.microsoft.com/office/powerpoint/2010/main" val="2298133755"/>
      </p:ext>
    </p:extLst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 bwMode="auto">
          <a:xfrm>
            <a:off x="755576" y="769268"/>
            <a:ext cx="3600400" cy="4320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755576" y="852309"/>
            <a:ext cx="33123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rgbClr val="000000"/>
                </a:solidFill>
                <a:latin typeface="+mn-lt"/>
                <a:cs typeface="Avenir Light"/>
              </a:rPr>
              <a:t>Des points spécifiques d’appréciation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84105" y="1167339"/>
            <a:ext cx="2880383" cy="4570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1200" dirty="0">
              <a:solidFill>
                <a:srgbClr val="7C4A8B"/>
              </a:solidFill>
              <a:latin typeface="+mn-lt"/>
            </a:endParaRPr>
          </a:p>
          <a:p>
            <a:pPr>
              <a:spcAft>
                <a:spcPts val="600"/>
              </a:spcAft>
            </a:pPr>
            <a:r>
              <a:rPr lang="fr-FR" sz="1200" b="1" dirty="0">
                <a:solidFill>
                  <a:srgbClr val="ADC272"/>
                </a:solidFill>
                <a:latin typeface="+mn-lt"/>
              </a:rPr>
              <a:t>Pour les déconnectés bienveillants (13/39)</a:t>
            </a:r>
            <a:endParaRPr lang="fr-FR" sz="1200" dirty="0">
              <a:solidFill>
                <a:srgbClr val="ADC272"/>
              </a:solidFill>
              <a:latin typeface="+mn-lt"/>
            </a:endParaRPr>
          </a:p>
          <a:p>
            <a:pPr marL="171450" indent="-171450">
              <a:buFont typeface="Arial"/>
              <a:buChar char="•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Liens </a:t>
            </a: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355600" lvl="1" indent="-177800">
              <a:buFont typeface="Lucida Grande"/>
              <a:buChar char="-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Réactiver ses attaches familiales et culturelles, à sa manière et en toute liberté</a:t>
            </a:r>
          </a:p>
          <a:p>
            <a:pPr marL="355600" lvl="1" indent="-177800">
              <a:buFont typeface="Lucida Grande"/>
              <a:buChar char="-"/>
            </a:pP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171450" indent="-171450">
              <a:spcAft>
                <a:spcPts val="600"/>
              </a:spcAft>
              <a:buFont typeface="Arial"/>
              <a:buChar char="•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Ressources du tissu local : gens, initiatives, associations, festivités, patrimoine, histoire</a:t>
            </a: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355600" lvl="1" indent="-177800">
              <a:buFont typeface="Lucida Grande"/>
              <a:buChar char="-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Etre soutenu dans son envie d’agir / de se sentir utile</a:t>
            </a:r>
          </a:p>
          <a:p>
            <a:pPr marL="355600" lvl="1" indent="-177800">
              <a:buFont typeface="Lucida Grande"/>
              <a:buChar char="-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Etre invité à découvrir et à apprendre (attrait pour l’inédit)</a:t>
            </a:r>
          </a:p>
          <a:p>
            <a:pPr marL="628650" lvl="1" indent="-171450">
              <a:buFont typeface="Lucida Grande"/>
              <a:buChar char="-"/>
            </a:pP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171450" indent="-171450">
              <a:spcAft>
                <a:spcPts val="600"/>
              </a:spcAft>
              <a:buFont typeface="Arial"/>
              <a:buChar char="•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Vulgarisation des fondamentaux et ouverture</a:t>
            </a: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355600" lvl="1" indent="-177800">
              <a:spcAft>
                <a:spcPts val="0"/>
              </a:spcAft>
              <a:buFont typeface="Lucida Grande"/>
              <a:buChar char="-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Redécouvrir, retrouver le sens perdu, pouvoir expliquer à ses enfants / petits enfants</a:t>
            </a:r>
          </a:p>
          <a:p>
            <a:pPr marL="355600" lvl="1" indent="-177800">
              <a:spcAft>
                <a:spcPts val="600"/>
              </a:spcAft>
              <a:buFont typeface="Lucida Grande"/>
              <a:buChar char="-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Pouvoir aborder de façon ludique (jeu, dessin, illustrations) les notions clefs et abstraites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7528" y="1291035"/>
            <a:ext cx="280828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fr-FR" sz="12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Pour les connectés engagés (7/39)</a:t>
            </a:r>
            <a:endParaRPr lang="fr-FR" sz="1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  <a:p>
            <a:pPr marL="171450" indent="-171450">
              <a:spcAft>
                <a:spcPts val="600"/>
              </a:spcAft>
              <a:buFont typeface="Arial"/>
              <a:buChar char="•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Les éditos, les textes, les messages de l’institution</a:t>
            </a:r>
          </a:p>
          <a:p>
            <a:pPr marL="177800" lvl="3">
              <a:spcAft>
                <a:spcPts val="600"/>
              </a:spcAft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Se décentrer, être inspiré, réfléchir</a:t>
            </a:r>
          </a:p>
          <a:p>
            <a:pPr marL="171450" indent="-171450">
              <a:spcAft>
                <a:spcPts val="600"/>
              </a:spcAft>
              <a:buFont typeface="Arial"/>
              <a:buChar char="•"/>
            </a:pP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171450" indent="-171450">
              <a:spcAft>
                <a:spcPts val="600"/>
              </a:spcAft>
              <a:buFont typeface="Arial"/>
              <a:buChar char="•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La vie de la paroisse </a:t>
            </a:r>
          </a:p>
          <a:p>
            <a:pPr marL="177800" lvl="1">
              <a:spcAft>
                <a:spcPts val="600"/>
              </a:spcAft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Etre au courant de tous les évènements de la paroisse</a:t>
            </a:r>
          </a:p>
          <a:p>
            <a:pPr marL="171450" indent="-171450">
              <a:spcAft>
                <a:spcPts val="600"/>
              </a:spcAft>
              <a:buFont typeface="Arial"/>
              <a:buChar char="•"/>
            </a:pPr>
            <a:endParaRPr lang="fr-FR" sz="12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59832" y="1312809"/>
            <a:ext cx="2808312" cy="2354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FR" sz="1200" b="1" dirty="0">
                <a:solidFill>
                  <a:schemeClr val="accent5"/>
                </a:solidFill>
                <a:latin typeface="+mn-lt"/>
              </a:rPr>
              <a:t> Pour les connectés fonctionnels (7/39)</a:t>
            </a:r>
            <a:endParaRPr lang="fr-FR" sz="1200" dirty="0">
              <a:solidFill>
                <a:schemeClr val="accent5"/>
              </a:solidFill>
              <a:latin typeface="+mn-lt"/>
            </a:endParaRPr>
          </a:p>
          <a:p>
            <a:pPr marL="177800" lvl="1" indent="-177800" algn="just">
              <a:spcAft>
                <a:spcPts val="600"/>
              </a:spcAft>
              <a:buFont typeface="Arial"/>
              <a:buChar char="•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La vie de la paroisse</a:t>
            </a:r>
          </a:p>
          <a:p>
            <a:pPr marL="177800" lvl="2" indent="-177800" algn="just">
              <a:spcAft>
                <a:spcPts val="600"/>
              </a:spcAft>
              <a:buFont typeface="Lucida Grande"/>
              <a:buChar char="-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Se tenir au courant de son actualité, en tant qu’acteur et partie intégrante de la vie locale « l</a:t>
            </a:r>
            <a:r>
              <a:rPr lang="fr-FR" sz="1200" i="1" dirty="0">
                <a:solidFill>
                  <a:srgbClr val="000000"/>
                </a:solidFill>
                <a:latin typeface="+mn-lt"/>
              </a:rPr>
              <a:t>es petits potins, c’est savoureux et sympa </a:t>
            </a:r>
            <a:r>
              <a:rPr lang="fr-FR" sz="1200" dirty="0">
                <a:solidFill>
                  <a:srgbClr val="000000"/>
                </a:solidFill>
                <a:latin typeface="+mn-lt"/>
              </a:rPr>
              <a:t>»</a:t>
            </a:r>
          </a:p>
          <a:p>
            <a:pPr marL="177800" lvl="2" indent="-177800" algn="just">
              <a:buFont typeface="Lucida Grande"/>
              <a:buChar char="-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Faire des liens avec la vie des enfants scolarisés dans des écoles d’enseignement catholique </a:t>
            </a:r>
          </a:p>
          <a:p>
            <a:pPr marL="808038" lvl="1" indent="-179388" algn="just">
              <a:buFont typeface="Lucida Grande"/>
              <a:buChar char="-"/>
            </a:pPr>
            <a:endParaRPr lang="fr-FR" sz="1200" dirty="0">
              <a:solidFill>
                <a:srgbClr val="000000"/>
              </a:solidFill>
            </a:endParaRPr>
          </a:p>
          <a:p>
            <a:pPr marL="0" lvl="1">
              <a:spcAft>
                <a:spcPts val="600"/>
              </a:spcAft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 </a:t>
            </a:r>
          </a:p>
        </p:txBody>
      </p:sp>
      <p:cxnSp>
        <p:nvCxnSpPr>
          <p:cNvPr id="13" name="Connecteur droit 12"/>
          <p:cNvCxnSpPr/>
          <p:nvPr/>
        </p:nvCxnSpPr>
        <p:spPr bwMode="auto">
          <a:xfrm>
            <a:off x="2987824" y="1417340"/>
            <a:ext cx="0" cy="3719810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4" name="Connecteur droit 13"/>
          <p:cNvCxnSpPr/>
          <p:nvPr/>
        </p:nvCxnSpPr>
        <p:spPr bwMode="auto">
          <a:xfrm>
            <a:off x="5868144" y="1417340"/>
            <a:ext cx="0" cy="3719810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6" name="ZoneTexte 8"/>
          <p:cNvSpPr txBox="1">
            <a:spLocks noChangeArrowheads="1"/>
          </p:cNvSpPr>
          <p:nvPr/>
        </p:nvSpPr>
        <p:spPr bwMode="auto">
          <a:xfrm>
            <a:off x="638376" y="255920"/>
            <a:ext cx="71415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QUELLES SONT LES MOTIVATIONS DE LECTURE ?         </a:t>
            </a:r>
          </a:p>
        </p:txBody>
      </p:sp>
    </p:spTree>
    <p:extLst>
      <p:ext uri="{BB962C8B-B14F-4D97-AF65-F5344CB8AC3E}">
        <p14:creationId xmlns:p14="http://schemas.microsoft.com/office/powerpoint/2010/main" val="1928218694"/>
      </p:ext>
    </p:extLst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638376" y="255920"/>
            <a:ext cx="48782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chemeClr val="accent1">
                    <a:lumMod val="75000"/>
                  </a:schemeClr>
                </a:solidFill>
                <a:latin typeface="Avenir Medium"/>
                <a:cs typeface="Avenir Medium"/>
              </a:rPr>
              <a:t>COMMENT ON LIT LE JOURNAL ?           </a:t>
            </a:r>
          </a:p>
        </p:txBody>
      </p:sp>
      <p:sp>
        <p:nvSpPr>
          <p:cNvPr id="2" name="Rectangle 1"/>
          <p:cNvSpPr/>
          <p:nvPr/>
        </p:nvSpPr>
        <p:spPr>
          <a:xfrm>
            <a:off x="179512" y="1057300"/>
            <a:ext cx="4248472" cy="4078040"/>
          </a:xfrm>
          <a:prstGeom prst="rect">
            <a:avLst/>
          </a:prstGeom>
          <a:solidFill>
            <a:srgbClr val="D0D9F2"/>
          </a:solidFill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endParaRPr lang="fr-FR" sz="1200" b="1" spc="600" dirty="0">
              <a:solidFill>
                <a:schemeClr val="accent6">
                  <a:lumMod val="50000"/>
                </a:schemeClr>
              </a:solidFill>
              <a:latin typeface="Avenir Light"/>
              <a:cs typeface="Avenir Light"/>
            </a:endParaRPr>
          </a:p>
          <a:p>
            <a:pPr marL="177800" lvl="0" indent="-177800">
              <a:spcAft>
                <a:spcPts val="1200"/>
              </a:spcAft>
              <a:buFont typeface="Lucida Grande"/>
              <a:buChar char="✗"/>
            </a:pPr>
            <a:r>
              <a:rPr lang="fr-FR" sz="1400" dirty="0">
                <a:solidFill>
                  <a:srgbClr val="000000"/>
                </a:solidFill>
                <a:latin typeface="+mn-lt"/>
              </a:rPr>
              <a:t>Un « objet » repérable et repéré dans les boites aux lettres </a:t>
            </a:r>
          </a:p>
          <a:p>
            <a:pPr marL="177800" lvl="0" indent="-177800">
              <a:spcAft>
                <a:spcPts val="1200"/>
              </a:spcAft>
              <a:buFont typeface="Lucida Grande"/>
              <a:buChar char="✗"/>
            </a:pPr>
            <a:r>
              <a:rPr lang="fr-FR" sz="1400" dirty="0">
                <a:solidFill>
                  <a:srgbClr val="000000"/>
                </a:solidFill>
                <a:latin typeface="+mn-lt"/>
              </a:rPr>
              <a:t>Une prise en main facilitée par le format « léger »  et le « journal papier » sérieux</a:t>
            </a:r>
          </a:p>
          <a:p>
            <a:pPr marL="177800" lvl="0" indent="-177800">
              <a:spcAft>
                <a:spcPts val="600"/>
              </a:spcAft>
              <a:buFont typeface="Lucida Grande"/>
              <a:buChar char="✗"/>
            </a:pPr>
            <a:r>
              <a:rPr lang="fr-FR" sz="1400" dirty="0">
                <a:solidFill>
                  <a:srgbClr val="000000"/>
                </a:solidFill>
                <a:latin typeface="+mn-lt"/>
              </a:rPr>
              <a:t>Un moment de lecture différent selon le temps et </a:t>
            </a:r>
            <a:br>
              <a:rPr lang="fr-FR" sz="1400" dirty="0">
                <a:solidFill>
                  <a:srgbClr val="000000"/>
                </a:solidFill>
                <a:latin typeface="+mn-lt"/>
              </a:rPr>
            </a:br>
            <a:r>
              <a:rPr lang="fr-FR" sz="1400" dirty="0">
                <a:solidFill>
                  <a:srgbClr val="000000"/>
                </a:solidFill>
                <a:latin typeface="+mn-lt"/>
              </a:rPr>
              <a:t>les habitudes de chacun : </a:t>
            </a:r>
          </a:p>
          <a:p>
            <a:pPr marL="635000" lvl="2" indent="-177800">
              <a:spcAft>
                <a:spcPts val="0"/>
              </a:spcAft>
              <a:buFont typeface="Lucida Grande"/>
              <a:buChar char="-"/>
            </a:pPr>
            <a:r>
              <a:rPr lang="fr-FR" sz="1400" dirty="0">
                <a:solidFill>
                  <a:srgbClr val="000000"/>
                </a:solidFill>
                <a:latin typeface="+mn-lt"/>
              </a:rPr>
              <a:t>Pour la majorité, un temps de pause, un moment choisi</a:t>
            </a:r>
          </a:p>
          <a:p>
            <a:pPr marL="635000" lvl="2" indent="-177800">
              <a:spcAft>
                <a:spcPts val="0"/>
              </a:spcAft>
              <a:buFont typeface="Lucida Grande"/>
              <a:buChar char="-"/>
            </a:pPr>
            <a:r>
              <a:rPr lang="fr-FR" sz="1400" dirty="0">
                <a:solidFill>
                  <a:srgbClr val="000000"/>
                </a:solidFill>
                <a:latin typeface="+mn-lt"/>
              </a:rPr>
              <a:t>Pour la minorité, une lecture immédiate</a:t>
            </a:r>
          </a:p>
          <a:p>
            <a:pPr marL="177800" lvl="1" indent="-177800">
              <a:spcAft>
                <a:spcPts val="0"/>
              </a:spcAft>
              <a:buFont typeface="Arial"/>
              <a:buChar char="•"/>
            </a:pPr>
            <a:endParaRPr lang="fr-FR" sz="1400" dirty="0">
              <a:solidFill>
                <a:srgbClr val="000000"/>
              </a:solidFill>
              <a:latin typeface="+mn-lt"/>
            </a:endParaRPr>
          </a:p>
          <a:p>
            <a:pPr marL="177800" lvl="0" indent="-177800">
              <a:spcAft>
                <a:spcPts val="1200"/>
              </a:spcAft>
              <a:buFont typeface="Lucida Grande"/>
              <a:buChar char="✗"/>
            </a:pPr>
            <a:r>
              <a:rPr lang="fr-FR" sz="1400" dirty="0">
                <a:solidFill>
                  <a:srgbClr val="000000"/>
                </a:solidFill>
                <a:latin typeface="+mn-lt"/>
              </a:rPr>
              <a:t>Un journal qui circule auprès des voisins et </a:t>
            </a:r>
            <a:br>
              <a:rPr lang="fr-FR" sz="1400" dirty="0">
                <a:solidFill>
                  <a:srgbClr val="000000"/>
                </a:solidFill>
                <a:latin typeface="+mn-lt"/>
              </a:rPr>
            </a:br>
            <a:r>
              <a:rPr lang="fr-FR" sz="1400" dirty="0">
                <a:solidFill>
                  <a:srgbClr val="000000"/>
                </a:solidFill>
                <a:latin typeface="+mn-lt"/>
              </a:rPr>
              <a:t>des collègues</a:t>
            </a:r>
          </a:p>
          <a:p>
            <a:pPr>
              <a:spcAft>
                <a:spcPts val="1200"/>
              </a:spcAft>
            </a:pP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>
              <a:spcAft>
                <a:spcPts val="1200"/>
              </a:spcAft>
            </a:pPr>
            <a:endParaRPr lang="fr-FR" sz="1200" dirty="0">
              <a:solidFill>
                <a:srgbClr val="000000"/>
              </a:solidFill>
              <a:latin typeface="+mn-lt"/>
            </a:endParaRPr>
          </a:p>
        </p:txBody>
      </p:sp>
      <p:cxnSp>
        <p:nvCxnSpPr>
          <p:cNvPr id="5" name="Connecteur droit 4"/>
          <p:cNvCxnSpPr/>
          <p:nvPr/>
        </p:nvCxnSpPr>
        <p:spPr bwMode="auto">
          <a:xfrm>
            <a:off x="4716016" y="1057300"/>
            <a:ext cx="0" cy="4104456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2" name="ZoneTexte 11"/>
          <p:cNvSpPr txBox="1"/>
          <p:nvPr/>
        </p:nvSpPr>
        <p:spPr>
          <a:xfrm>
            <a:off x="5004048" y="2281436"/>
            <a:ext cx="3672408" cy="1277273"/>
          </a:xfrm>
          <a:prstGeom prst="rect">
            <a:avLst/>
          </a:prstGeom>
          <a:solidFill>
            <a:srgbClr val="E1DC53"/>
          </a:solidFill>
        </p:spPr>
        <p:txBody>
          <a:bodyPr wrap="square" rtlCol="0" anchor="ctr">
            <a:spAutoFit/>
          </a:bodyPr>
          <a:lstStyle/>
          <a:p>
            <a:r>
              <a:rPr lang="fr-FR" sz="1200" b="1" spc="300" dirty="0">
                <a:solidFill>
                  <a:schemeClr val="accent4">
                    <a:lumMod val="50000"/>
                  </a:schemeClr>
                </a:solidFill>
                <a:latin typeface="Avenir Light"/>
                <a:cs typeface="Avenir Light"/>
              </a:rPr>
              <a:t>2. MODE DE LECTURE BUTINAGE </a:t>
            </a:r>
          </a:p>
          <a:p>
            <a:pPr>
              <a:spcAft>
                <a:spcPts val="600"/>
              </a:spcAft>
            </a:pPr>
            <a:r>
              <a:rPr lang="fr-FR" sz="1200" spc="300" dirty="0">
                <a:solidFill>
                  <a:srgbClr val="000000"/>
                </a:solidFill>
              </a:rPr>
              <a:t>Aller à l’essentiel</a:t>
            </a:r>
            <a:endParaRPr lang="fr-FR" sz="1200" dirty="0">
              <a:solidFill>
                <a:srgbClr val="000000"/>
              </a:solidFill>
            </a:endParaRPr>
          </a:p>
          <a:p>
            <a:pPr algn="just"/>
            <a:r>
              <a:rPr lang="fr-FR" sz="1200" b="1" u="sng" dirty="0">
                <a:solidFill>
                  <a:srgbClr val="000000"/>
                </a:solidFill>
                <a:latin typeface="+mn-lt"/>
              </a:rPr>
              <a:t>Attente dominante </a:t>
            </a:r>
          </a:p>
          <a:p>
            <a:pPr algn="just"/>
            <a:r>
              <a:rPr lang="fr-FR" sz="1200" dirty="0">
                <a:solidFill>
                  <a:srgbClr val="000000"/>
                </a:solidFill>
                <a:latin typeface="+mn-lt"/>
              </a:rPr>
              <a:t>Différents niveaux de lecture : relief, signalisations, multiplicité des entrées et des contenus, textes courts et concis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5004048" y="3638262"/>
            <a:ext cx="3672408" cy="1523494"/>
          </a:xfrm>
          <a:prstGeom prst="rect">
            <a:avLst/>
          </a:prstGeom>
          <a:solidFill>
            <a:srgbClr val="E1DC53"/>
          </a:solidFill>
        </p:spPr>
        <p:txBody>
          <a:bodyPr wrap="square" rtlCol="0">
            <a:spAutoFit/>
          </a:bodyPr>
          <a:lstStyle/>
          <a:p>
            <a:r>
              <a:rPr lang="fr-FR" sz="1200" b="1" spc="300" dirty="0">
                <a:solidFill>
                  <a:srgbClr val="D16207"/>
                </a:solidFill>
                <a:latin typeface="Avenir Light"/>
                <a:cs typeface="Avenir Light"/>
              </a:rPr>
              <a:t>3. MODE DE LECTURE CIBLE</a:t>
            </a:r>
          </a:p>
          <a:p>
            <a:pPr>
              <a:spcAft>
                <a:spcPts val="600"/>
              </a:spcAft>
            </a:pPr>
            <a:r>
              <a:rPr lang="fr-FR" sz="1200" spc="300" dirty="0">
                <a:solidFill>
                  <a:srgbClr val="000000"/>
                </a:solidFill>
              </a:rPr>
              <a:t>Se recentrer sur ses centres d’intérêt</a:t>
            </a:r>
            <a:endParaRPr lang="fr-FR" sz="1100" dirty="0">
              <a:solidFill>
                <a:srgbClr val="000000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fr-FR" sz="1100" b="1" u="sng" dirty="0">
                <a:solidFill>
                  <a:srgbClr val="000000"/>
                </a:solidFill>
              </a:rPr>
              <a:t>Attente dominante </a:t>
            </a:r>
          </a:p>
          <a:p>
            <a:pPr marL="0" lvl="1" algn="just"/>
            <a:r>
              <a:rPr lang="fr-FR" sz="1200" dirty="0">
                <a:solidFill>
                  <a:srgbClr val="000000"/>
                </a:solidFill>
                <a:latin typeface="+mn-lt"/>
              </a:rPr>
              <a:t>Repérer facilement et de façon récurrente ce qui intéresse (être au courant de ce qui se passe près de chez moi, de bien et d’utile)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5004048" y="1057300"/>
            <a:ext cx="3672408" cy="1092607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fr-FR" sz="1200" b="1" spc="300" dirty="0">
                <a:solidFill>
                  <a:schemeClr val="accent5"/>
                </a:solidFill>
                <a:latin typeface="Avenir Light"/>
                <a:cs typeface="Avenir Light"/>
              </a:rPr>
              <a:t>1. MODE DE LECTURE INTEGRAL</a:t>
            </a:r>
          </a:p>
          <a:p>
            <a:pPr>
              <a:spcAft>
                <a:spcPts val="600"/>
              </a:spcAft>
            </a:pPr>
            <a:r>
              <a:rPr lang="fr-FR" sz="1200" spc="300" dirty="0">
                <a:solidFill>
                  <a:srgbClr val="000000"/>
                </a:solidFill>
              </a:rPr>
              <a:t>Tout lire </a:t>
            </a:r>
          </a:p>
          <a:p>
            <a:r>
              <a:rPr lang="fr-FR" sz="1200" b="1" u="sng" dirty="0">
                <a:solidFill>
                  <a:srgbClr val="000000"/>
                </a:solidFill>
                <a:latin typeface="+mn-lt"/>
              </a:rPr>
              <a:t>Attente dominante </a:t>
            </a:r>
          </a:p>
          <a:p>
            <a:r>
              <a:rPr lang="fr-FR" sz="1200" dirty="0">
                <a:solidFill>
                  <a:srgbClr val="000000"/>
                </a:solidFill>
                <a:latin typeface="+mn-lt"/>
              </a:rPr>
              <a:t>Se ressourcer et repérer des infos pratiques</a:t>
            </a:r>
          </a:p>
          <a:p>
            <a:r>
              <a:rPr lang="fr-FR" sz="1200" dirty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6034249"/>
      </p:ext>
    </p:extLst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 bwMode="auto">
          <a:xfrm>
            <a:off x="4788024" y="1345332"/>
            <a:ext cx="4104456" cy="504056"/>
          </a:xfrm>
          <a:prstGeom prst="rect">
            <a:avLst/>
          </a:prstGeom>
          <a:solidFill>
            <a:schemeClr val="accent4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23528" y="1345332"/>
            <a:ext cx="4104456" cy="504056"/>
          </a:xfrm>
          <a:prstGeom prst="rect">
            <a:avLst/>
          </a:prstGeom>
          <a:solidFill>
            <a:schemeClr val="accent4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sp>
        <p:nvSpPr>
          <p:cNvPr id="17414" name="ZoneTexte 8"/>
          <p:cNvSpPr txBox="1">
            <a:spLocks noChangeArrowheads="1"/>
          </p:cNvSpPr>
          <p:nvPr/>
        </p:nvSpPr>
        <p:spPr bwMode="auto">
          <a:xfrm>
            <a:off x="638376" y="255920"/>
            <a:ext cx="65456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QUELLE RAISON D’ÊTRE, QUELLE UTILITÉ ?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13</a:t>
            </a:fld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323529" y="1345332"/>
            <a:ext cx="414046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rgbClr val="0D0D0D"/>
                </a:solidFill>
                <a:latin typeface="+mn-lt"/>
              </a:rPr>
              <a:t>Une réponse à des besoins personnels </a:t>
            </a:r>
          </a:p>
          <a:p>
            <a:r>
              <a:rPr lang="fr-FR" sz="1400" b="1" dirty="0">
                <a:solidFill>
                  <a:srgbClr val="0D0D0D"/>
                </a:solidFill>
                <a:latin typeface="+mn-lt"/>
              </a:rPr>
              <a:t>ou tensions sociétales ressenties</a:t>
            </a:r>
            <a:endParaRPr lang="fr-FR" sz="1400" dirty="0">
              <a:solidFill>
                <a:srgbClr val="0D0D0D"/>
              </a:solidFill>
              <a:latin typeface="+mn-lt"/>
            </a:endParaRPr>
          </a:p>
          <a:p>
            <a:pPr lvl="0"/>
            <a:endParaRPr lang="fr-FR" sz="1400" dirty="0">
              <a:solidFill>
                <a:srgbClr val="0D0D0D"/>
              </a:solidFill>
              <a:latin typeface="+mn-lt"/>
            </a:endParaRPr>
          </a:p>
          <a:p>
            <a:pPr marL="177800" lvl="0" indent="-177800">
              <a:buFont typeface="Lucida Grande"/>
              <a:buChar char="✗"/>
            </a:pPr>
            <a:r>
              <a:rPr lang="fr-FR" sz="1400" dirty="0">
                <a:solidFill>
                  <a:srgbClr val="0D0D0D"/>
                </a:solidFill>
                <a:latin typeface="+mn-lt"/>
              </a:rPr>
              <a:t>Besoin de rempart / d’antidote face au sentiment de fragmentation sociale</a:t>
            </a:r>
          </a:p>
          <a:p>
            <a:pPr marL="266700" lvl="1"/>
            <a:r>
              <a:rPr lang="fr-FR" sz="1400" dirty="0">
                <a:solidFill>
                  <a:srgbClr val="0D0D0D"/>
                </a:solidFill>
                <a:latin typeface="+mn-lt"/>
              </a:rPr>
              <a:t>= Cimenter la vie locale à partir de valeurs humaines et incarnées, dans un esprit d’inclusion, de solidarité et de mobilisation</a:t>
            </a:r>
          </a:p>
          <a:p>
            <a:endParaRPr lang="fr-FR" sz="1400" dirty="0">
              <a:solidFill>
                <a:srgbClr val="0D0D0D"/>
              </a:solidFill>
              <a:latin typeface="+mn-lt"/>
            </a:endParaRPr>
          </a:p>
          <a:p>
            <a:endParaRPr lang="fr-FR" sz="1400" dirty="0">
              <a:solidFill>
                <a:srgbClr val="0D0D0D"/>
              </a:solidFill>
              <a:latin typeface="+mn-lt"/>
            </a:endParaRPr>
          </a:p>
          <a:p>
            <a:pPr marL="177800" lvl="0" indent="-177800">
              <a:buFont typeface="Lucida Grande"/>
              <a:buChar char="✗"/>
            </a:pPr>
            <a:r>
              <a:rPr lang="fr-FR" sz="1400" dirty="0">
                <a:solidFill>
                  <a:srgbClr val="0D0D0D"/>
                </a:solidFill>
                <a:latin typeface="+mn-lt"/>
              </a:rPr>
              <a:t>Attente de réflexion personnelle, de transformation et d’engagement local de la part de tous et particulièrement des publics éloignés de l’église</a:t>
            </a:r>
          </a:p>
          <a:p>
            <a:pPr marL="285750" indent="-285750">
              <a:buFont typeface="Lucida Grande"/>
              <a:buChar char="✗"/>
            </a:pPr>
            <a:endParaRPr lang="fr-FR" sz="1400" dirty="0">
              <a:solidFill>
                <a:srgbClr val="0D0D0D"/>
              </a:solidFill>
              <a:latin typeface="+mn-lt"/>
            </a:endParaRPr>
          </a:p>
        </p:txBody>
      </p:sp>
      <p:cxnSp>
        <p:nvCxnSpPr>
          <p:cNvPr id="12" name="Connecteur droit 11"/>
          <p:cNvCxnSpPr/>
          <p:nvPr/>
        </p:nvCxnSpPr>
        <p:spPr bwMode="auto">
          <a:xfrm>
            <a:off x="4644008" y="1057300"/>
            <a:ext cx="0" cy="4104456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6" name="Rectangle 5"/>
          <p:cNvSpPr/>
          <p:nvPr/>
        </p:nvSpPr>
        <p:spPr>
          <a:xfrm>
            <a:off x="4788026" y="1417340"/>
            <a:ext cx="4139997" cy="31085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400" b="1" dirty="0">
                <a:solidFill>
                  <a:srgbClr val="0D0D0D"/>
                </a:solidFill>
                <a:latin typeface="+mn-lt"/>
              </a:rPr>
              <a:t>Une réponse à des attentes face à l’église </a:t>
            </a:r>
          </a:p>
          <a:p>
            <a:endParaRPr lang="fr-FR" sz="1400" dirty="0">
              <a:solidFill>
                <a:srgbClr val="0D0D0D"/>
              </a:solidFill>
              <a:latin typeface="+mn-lt"/>
            </a:endParaRPr>
          </a:p>
          <a:p>
            <a:pPr marL="285750" lvl="0" indent="-285750">
              <a:buFont typeface="Lucida Grande"/>
              <a:buChar char="✗"/>
            </a:pPr>
            <a:endParaRPr lang="fr-FR" sz="1400" dirty="0">
              <a:solidFill>
                <a:srgbClr val="0D0D0D"/>
              </a:solidFill>
              <a:latin typeface="+mn-lt"/>
            </a:endParaRPr>
          </a:p>
          <a:p>
            <a:pPr marL="285750" lvl="0" indent="-285750">
              <a:buFont typeface="Lucida Grande"/>
              <a:buChar char="✗"/>
            </a:pPr>
            <a:r>
              <a:rPr lang="fr-FR" sz="1400" dirty="0">
                <a:solidFill>
                  <a:srgbClr val="0D0D0D"/>
                </a:solidFill>
                <a:latin typeface="+mn-lt"/>
              </a:rPr>
              <a:t>Attente d’évolution de l’institution, de percevoir l’église autrement, d’avoir la preuve matérielle, régulière et concrète de son action</a:t>
            </a:r>
          </a:p>
          <a:p>
            <a:pPr marL="285750" indent="-285750">
              <a:buFont typeface="Lucida Grande"/>
              <a:buChar char="✗"/>
            </a:pPr>
            <a:endParaRPr lang="fr-FR" sz="1400" dirty="0">
              <a:solidFill>
                <a:srgbClr val="0D0D0D"/>
              </a:solidFill>
              <a:latin typeface="+mn-lt"/>
            </a:endParaRPr>
          </a:p>
          <a:p>
            <a:endParaRPr lang="fr-FR" sz="1400" dirty="0">
              <a:solidFill>
                <a:srgbClr val="0D0D0D"/>
              </a:solidFill>
              <a:latin typeface="+mn-lt"/>
            </a:endParaRPr>
          </a:p>
          <a:p>
            <a:endParaRPr lang="fr-FR" sz="1400" dirty="0">
              <a:solidFill>
                <a:srgbClr val="0D0D0D"/>
              </a:solidFill>
              <a:latin typeface="+mn-lt"/>
            </a:endParaRPr>
          </a:p>
          <a:p>
            <a:endParaRPr lang="fr-FR" sz="1400" dirty="0">
              <a:solidFill>
                <a:srgbClr val="0D0D0D"/>
              </a:solidFill>
              <a:latin typeface="+mn-lt"/>
            </a:endParaRPr>
          </a:p>
          <a:p>
            <a:pPr marL="285750" lvl="0" indent="-285750">
              <a:buFont typeface="Lucida Grande"/>
              <a:buChar char="✗"/>
            </a:pPr>
            <a:r>
              <a:rPr lang="fr-FR" sz="1400" dirty="0">
                <a:solidFill>
                  <a:srgbClr val="0D0D0D"/>
                </a:solidFill>
                <a:latin typeface="+mn-lt"/>
              </a:rPr>
              <a:t>Besoin de connaissance, de rappel à l’esprit des fondamentaux et d’informations pratiques (qui fait quoi, comment, où…)</a:t>
            </a:r>
          </a:p>
          <a:p>
            <a:r>
              <a:rPr lang="fr-FR" sz="1400" dirty="0">
                <a:solidFill>
                  <a:srgbClr val="0D0D0D"/>
                </a:solidFill>
                <a:latin typeface="+mn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49370604"/>
      </p:ext>
    </p:extLst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 bwMode="auto">
          <a:xfrm>
            <a:off x="755576" y="697260"/>
            <a:ext cx="4896544" cy="648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14</a:t>
            </a:fld>
            <a:endParaRPr lang="fr-FR" dirty="0"/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638376" y="255920"/>
            <a:ext cx="61013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QUELS SONT LES FREINS A LA LECTURE ? </a:t>
            </a:r>
          </a:p>
        </p:txBody>
      </p:sp>
      <p:sp>
        <p:nvSpPr>
          <p:cNvPr id="2" name="Rectangle 1"/>
          <p:cNvSpPr/>
          <p:nvPr/>
        </p:nvSpPr>
        <p:spPr>
          <a:xfrm>
            <a:off x="395536" y="1536963"/>
            <a:ext cx="388843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000000"/>
                </a:solidFill>
                <a:latin typeface="+mn-lt"/>
              </a:rPr>
              <a:t>Manque d’appétence pour les contenus</a:t>
            </a:r>
          </a:p>
          <a:p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177800" lvl="1" indent="-177800">
              <a:buSzPct val="80000"/>
              <a:buFont typeface="Lucida Grande"/>
              <a:buChar char="✗"/>
            </a:pP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Journal jugé en décalage, éloigné de la vie et de </a:t>
            </a:r>
            <a:b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ses centres d’intérêt personnels</a:t>
            </a:r>
          </a:p>
          <a:p>
            <a:pPr marL="0" lvl="1">
              <a:buSzPct val="80000"/>
            </a:pPr>
            <a:r>
              <a:rPr lang="fr-FR" sz="1000" i="1" dirty="0">
                <a:solidFill>
                  <a:srgbClr val="000000"/>
                </a:solidFill>
                <a:latin typeface="+mn-lt"/>
              </a:rPr>
              <a:t>« Il n’ y a pas assez de sujets dans la vie »</a:t>
            </a:r>
            <a:endParaRPr lang="fr-FR" sz="1000" dirty="0">
              <a:solidFill>
                <a:srgbClr val="000000"/>
              </a:solidFill>
              <a:latin typeface="+mn-lt"/>
            </a:endParaRPr>
          </a:p>
          <a:p>
            <a:pPr marL="0" lvl="1">
              <a:buSzPct val="80000"/>
            </a:pPr>
            <a:r>
              <a:rPr lang="fr-FR" sz="1000" i="1" dirty="0">
                <a:solidFill>
                  <a:srgbClr val="000000"/>
                </a:solidFill>
                <a:latin typeface="+mn-lt"/>
              </a:rPr>
              <a:t>« Je ne vois pas de sujets du quotidien, les valeurs chrétiennes doivent se vivre dans le quotidien de chacun ».</a:t>
            </a:r>
            <a:endParaRPr lang="fr-FR" sz="1000" dirty="0">
              <a:solidFill>
                <a:srgbClr val="000000"/>
              </a:solidFill>
              <a:latin typeface="+mn-lt"/>
            </a:endParaRPr>
          </a:p>
          <a:p>
            <a:pPr marL="177800" lvl="0" indent="-177800">
              <a:buSzPct val="80000"/>
              <a:buFont typeface="Lucida Grande"/>
              <a:buChar char="✗"/>
            </a:pPr>
            <a:endParaRPr lang="fr-FR" sz="1200" b="1" dirty="0">
              <a:solidFill>
                <a:srgbClr val="000000"/>
              </a:solidFill>
              <a:latin typeface="+mn-lt"/>
            </a:endParaRPr>
          </a:p>
          <a:p>
            <a:pPr marL="177800" lvl="1" indent="-177800">
              <a:buSzPct val="80000"/>
              <a:buFont typeface="Lucida Grande"/>
              <a:buChar char="✗"/>
            </a:pP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Volume de pages consacré à des contenus qui intéressent modérément : </a:t>
            </a:r>
            <a:r>
              <a:rPr lang="fr-FR" sz="1200" dirty="0">
                <a:solidFill>
                  <a:srgbClr val="000000"/>
                </a:solidFill>
                <a:latin typeface="+mn-lt"/>
              </a:rPr>
              <a:t>carnet, vie de la paroisse, contenus liturgiques, heures de messe </a:t>
            </a:r>
          </a:p>
          <a:p>
            <a:pPr marL="628650" lvl="1" indent="-171450">
              <a:buFont typeface="Lucida Grande"/>
              <a:buChar char="-"/>
            </a:pPr>
            <a:endParaRPr lang="fr-FR" sz="1200" b="1" dirty="0">
              <a:solidFill>
                <a:srgbClr val="000000"/>
              </a:solidFill>
              <a:latin typeface="+mn-lt"/>
            </a:endParaRPr>
          </a:p>
          <a:p>
            <a:pPr>
              <a:spcAft>
                <a:spcPts val="600"/>
              </a:spcAft>
            </a:pPr>
            <a:endParaRPr lang="fr-FR" sz="12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3568" y="699001"/>
            <a:ext cx="5112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000000"/>
                </a:solidFill>
                <a:latin typeface="+mn-lt"/>
              </a:rPr>
              <a:t>Perception d’un journal pour lecteurs engagés, non destinés aux non initiés</a:t>
            </a:r>
            <a:r>
              <a:rPr lang="fr-FR" sz="1200" dirty="0">
                <a:solidFill>
                  <a:srgbClr val="000000"/>
                </a:solidFill>
                <a:latin typeface="+mn-lt"/>
              </a:rPr>
              <a:t> (</a:t>
            </a:r>
            <a:r>
              <a:rPr lang="fr-FR" sz="1200" dirty="0">
                <a:solidFill>
                  <a:srgbClr val="000000"/>
                </a:solidFill>
                <a:latin typeface="+mn-lt"/>
                <a:cs typeface="Avenir Light"/>
              </a:rPr>
              <a:t>« connectés fonctionnels », les « déconnectés bienveillants »,  </a:t>
            </a:r>
          </a:p>
          <a:p>
            <a:pPr algn="just"/>
            <a:r>
              <a:rPr lang="fr-FR" sz="1200" dirty="0">
                <a:solidFill>
                  <a:srgbClr val="000000"/>
                </a:solidFill>
                <a:latin typeface="+mn-lt"/>
                <a:cs typeface="Avenir Light"/>
              </a:rPr>
              <a:t>« désactivés »)</a:t>
            </a: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B40A94E6-838C-486D-89CB-6D0AAE0EC303}"/>
              </a:ext>
            </a:extLst>
          </p:cNvPr>
          <p:cNvGrpSpPr/>
          <p:nvPr/>
        </p:nvGrpSpPr>
        <p:grpSpPr>
          <a:xfrm>
            <a:off x="4427984" y="1536963"/>
            <a:ext cx="4068478" cy="1968609"/>
            <a:chOff x="4427984" y="1536963"/>
            <a:chExt cx="4068478" cy="1968609"/>
          </a:xfrm>
        </p:grpSpPr>
        <p:sp>
          <p:nvSpPr>
            <p:cNvPr id="8" name="Rectangle 7"/>
            <p:cNvSpPr/>
            <p:nvPr/>
          </p:nvSpPr>
          <p:spPr>
            <a:xfrm>
              <a:off x="4607987" y="1536963"/>
              <a:ext cx="3888475" cy="187743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lvl="1">
                <a:spcAft>
                  <a:spcPts val="1200"/>
                </a:spcAft>
              </a:pPr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Barrières d’entrée, faible niveau d’accueil  </a:t>
              </a:r>
              <a:endParaRPr lang="fr-FR" sz="1200" dirty="0">
                <a:solidFill>
                  <a:srgbClr val="000000"/>
                </a:solidFill>
                <a:latin typeface="+mn-lt"/>
              </a:endParaRPr>
            </a:p>
            <a:p>
              <a:pPr marL="266700" lvl="1" indent="-177800">
                <a:spcAft>
                  <a:spcPts val="600"/>
                </a:spcAft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Nombreux signes religieux, recours massif à un langage connoté et abstrait, prise de parole verticale </a:t>
              </a: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(sermon, message,..) </a:t>
              </a:r>
            </a:p>
            <a:p>
              <a:pPr marL="266700" lvl="1" indent="-177800">
                <a:spcAft>
                  <a:spcPts val="600"/>
                </a:spcAft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Matière et esthétique immuables et codifiées </a:t>
              </a: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(célébrations, modes d’expression, codes esthétiques)</a:t>
              </a:r>
            </a:p>
            <a:p>
              <a:pPr marL="266700" lvl="1" indent="-177800">
                <a:spcAft>
                  <a:spcPts val="600"/>
                </a:spcAft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Absence de clef d’entrée et de niveau pédagogique </a:t>
              </a: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d’informations facilitant l’accès aux non initiés </a:t>
              </a:r>
            </a:p>
          </p:txBody>
        </p:sp>
        <p:cxnSp>
          <p:nvCxnSpPr>
            <p:cNvPr id="11" name="Connecteur droit 10"/>
            <p:cNvCxnSpPr/>
            <p:nvPr/>
          </p:nvCxnSpPr>
          <p:spPr bwMode="auto">
            <a:xfrm>
              <a:off x="4427984" y="1777380"/>
              <a:ext cx="0" cy="1728192"/>
            </a:xfrm>
            <a:prstGeom prst="line">
              <a:avLst/>
            </a:prstGeom>
            <a:solidFill>
              <a:schemeClr val="accent1"/>
            </a:solidFill>
            <a:ln w="38100" cap="sq" cmpd="dbl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4" name="Groupe 3">
            <a:extLst>
              <a:ext uri="{FF2B5EF4-FFF2-40B4-BE49-F238E27FC236}">
                <a16:creationId xmlns:a16="http://schemas.microsoft.com/office/drawing/2014/main" id="{3B8E2B71-5DC1-425A-AA5E-A70936DE0741}"/>
              </a:ext>
            </a:extLst>
          </p:cNvPr>
          <p:cNvGrpSpPr/>
          <p:nvPr/>
        </p:nvGrpSpPr>
        <p:grpSpPr>
          <a:xfrm>
            <a:off x="395536" y="3721596"/>
            <a:ext cx="3888432" cy="1574884"/>
            <a:chOff x="395536" y="3721596"/>
            <a:chExt cx="3888432" cy="1574884"/>
          </a:xfrm>
        </p:grpSpPr>
        <p:cxnSp>
          <p:nvCxnSpPr>
            <p:cNvPr id="14" name="Connecteur droit 13"/>
            <p:cNvCxnSpPr/>
            <p:nvPr/>
          </p:nvCxnSpPr>
          <p:spPr bwMode="auto">
            <a:xfrm>
              <a:off x="1259632" y="3721596"/>
              <a:ext cx="2952328" cy="0"/>
            </a:xfrm>
            <a:prstGeom prst="line">
              <a:avLst/>
            </a:prstGeom>
            <a:solidFill>
              <a:schemeClr val="accent1"/>
            </a:solidFill>
            <a:ln w="38100" cap="sq" cmpd="dbl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5" name="Rectangle 14"/>
            <p:cNvSpPr/>
            <p:nvPr/>
          </p:nvSpPr>
          <p:spPr>
            <a:xfrm>
              <a:off x="395536" y="3942263"/>
              <a:ext cx="3888432" cy="13542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Déficit de renouvèlement thématique</a:t>
              </a:r>
              <a:endParaRPr lang="fr-FR" sz="1200" dirty="0">
                <a:solidFill>
                  <a:srgbClr val="000000"/>
                </a:solidFill>
                <a:latin typeface="+mn-lt"/>
              </a:endParaRPr>
            </a:p>
            <a:p>
              <a:pPr marL="177800" lvl="1" indent="-177800">
                <a:spcAft>
                  <a:spcPts val="600"/>
                </a:spcAft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Ne pas être assez surpris </a:t>
              </a: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par des sujets ou des angles jugés redondants ou connotés : célébrations, témoignage sur la foi,</a:t>
              </a:r>
              <a:r>
                <a:rPr lang="mr-IN" sz="1200" dirty="0">
                  <a:solidFill>
                    <a:srgbClr val="000000"/>
                  </a:solidFill>
                  <a:latin typeface="+mn-lt"/>
                </a:rPr>
                <a:t>…</a:t>
              </a: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.</a:t>
              </a:r>
              <a:endParaRPr lang="fr-FR" sz="1200" i="1" dirty="0">
                <a:solidFill>
                  <a:srgbClr val="000000"/>
                </a:solidFill>
                <a:latin typeface="+mn-lt"/>
              </a:endParaRPr>
            </a:p>
            <a:p>
              <a:pPr marL="177800" lvl="1" indent="-177800">
                <a:spcAft>
                  <a:spcPts val="600"/>
                </a:spcAft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Manque de sujets d’ouverture</a:t>
              </a: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, manque d’expression de valeurs chrétiennes au quotidien</a:t>
              </a:r>
            </a:p>
          </p:txBody>
        </p:sp>
      </p:grpSp>
      <p:grpSp>
        <p:nvGrpSpPr>
          <p:cNvPr id="6" name="Groupe 5">
            <a:extLst>
              <a:ext uri="{FF2B5EF4-FFF2-40B4-BE49-F238E27FC236}">
                <a16:creationId xmlns:a16="http://schemas.microsoft.com/office/drawing/2014/main" id="{953A1AAD-9D07-4A37-84B1-89B7D5FD66C4}"/>
              </a:ext>
            </a:extLst>
          </p:cNvPr>
          <p:cNvGrpSpPr/>
          <p:nvPr/>
        </p:nvGrpSpPr>
        <p:grpSpPr>
          <a:xfrm>
            <a:off x="4427984" y="3721596"/>
            <a:ext cx="4104456" cy="1872208"/>
            <a:chOff x="4427984" y="3721596"/>
            <a:chExt cx="4104456" cy="1872208"/>
          </a:xfrm>
        </p:grpSpPr>
        <p:cxnSp>
          <p:nvCxnSpPr>
            <p:cNvPr id="12" name="Connecteur droit 11"/>
            <p:cNvCxnSpPr/>
            <p:nvPr/>
          </p:nvCxnSpPr>
          <p:spPr bwMode="auto">
            <a:xfrm>
              <a:off x="4427984" y="3865612"/>
              <a:ext cx="0" cy="1728192"/>
            </a:xfrm>
            <a:prstGeom prst="line">
              <a:avLst/>
            </a:prstGeom>
            <a:solidFill>
              <a:schemeClr val="accent1"/>
            </a:solidFill>
            <a:ln w="38100" cap="sq" cmpd="dbl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3" name="Connecteur droit 12"/>
            <p:cNvCxnSpPr/>
            <p:nvPr/>
          </p:nvCxnSpPr>
          <p:spPr bwMode="auto">
            <a:xfrm>
              <a:off x="4644008" y="3721596"/>
              <a:ext cx="2952328" cy="0"/>
            </a:xfrm>
            <a:prstGeom prst="line">
              <a:avLst/>
            </a:prstGeom>
            <a:solidFill>
              <a:schemeClr val="accent1"/>
            </a:solidFill>
            <a:ln w="38100" cap="sq" cmpd="dbl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" name="Rectangle 15"/>
            <p:cNvSpPr/>
            <p:nvPr/>
          </p:nvSpPr>
          <p:spPr>
            <a:xfrm>
              <a:off x="4643949" y="3970719"/>
              <a:ext cx="3888491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lvl="1"/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Déficit d’interactions </a:t>
              </a:r>
            </a:p>
            <a:p>
              <a:pPr marL="0" lvl="1">
                <a:buSzPct val="80000"/>
              </a:pPr>
              <a:endParaRPr lang="fr-FR" sz="1200" dirty="0">
                <a:solidFill>
                  <a:srgbClr val="447AF7"/>
                </a:solidFill>
                <a:latin typeface="+mn-lt"/>
              </a:endParaRPr>
            </a:p>
            <a:p>
              <a:pPr marL="177800" lvl="1" indent="-177800"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Absence dans le journal d’espace d’échanges</a:t>
              </a: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, de lieux de contacts. Incontournables pour les moins de 50 ans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0549886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15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179512" y="913284"/>
            <a:ext cx="4176464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spcAft>
                <a:spcPts val="1200"/>
              </a:spcAft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Manque de fraicheur et de surprise  </a:t>
            </a:r>
          </a:p>
          <a:p>
            <a:pPr marL="533400" lvl="1" indent="-76200" algn="just">
              <a:spcAft>
                <a:spcPts val="0"/>
              </a:spcAft>
              <a:buSzPct val="80000"/>
              <a:buFont typeface="Lucida Grande"/>
              <a:buChar char="✗"/>
            </a:pP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Contenus jugés périmés </a:t>
            </a:r>
            <a:endParaRPr lang="fr-FR" sz="1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622300" lvl="2" algn="just">
              <a:spcAft>
                <a:spcPts val="600"/>
              </a:spcAft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Perte d’intérêt pour le compte rendu d’évènements passés (particulièrement sans photos) ou frustration</a:t>
            </a:r>
            <a:endParaRPr lang="fr-FR" sz="1200" b="1" dirty="0">
              <a:solidFill>
                <a:srgbClr val="000000"/>
              </a:solidFill>
              <a:latin typeface="+mn-lt"/>
            </a:endParaRPr>
          </a:p>
          <a:p>
            <a:pPr marL="533400" lvl="1" indent="-76200" algn="just">
              <a:buSzPct val="80000"/>
              <a:buFont typeface="Lucida Grande"/>
              <a:buChar char="✗"/>
            </a:pP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Sujets ou modes de traitement récurrents </a:t>
            </a:r>
            <a:endParaRPr lang="fr-FR" sz="1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622300" lvl="1" algn="just">
              <a:spcAft>
                <a:spcPts val="600"/>
              </a:spcAft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Intérêt émoussé pour les grands moments de la vie chrétienne déjà connus ou lus, les célébrations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0" y="735871"/>
            <a:ext cx="4176464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rgbClr val="000000"/>
                </a:solidFill>
                <a:latin typeface="+mn-lt"/>
              </a:rPr>
              <a:t> </a:t>
            </a: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algn="just">
              <a:spcAft>
                <a:spcPts val="1200"/>
              </a:spcAft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Manque de facilité dans la lecture</a:t>
            </a: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76200" indent="-76200" algn="just">
              <a:buSzPct val="80000"/>
              <a:buFont typeface="Lucida Grande"/>
              <a:buChar char="✗"/>
            </a:pP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Format long </a:t>
            </a:r>
            <a:endParaRPr lang="fr-FR" sz="1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444500" lvl="2" algn="just">
              <a:buSzPct val="80000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Discursif, sans chapeau explicite du contenu, sans possibilité d’une lecture abrégée (chapeau, intertitres)</a:t>
            </a:r>
          </a:p>
          <a:p>
            <a:pPr lvl="1" algn="just">
              <a:buSzPct val="80000"/>
            </a:pP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171450" indent="-171450" algn="just">
              <a:buSzPct val="80000"/>
              <a:buFont typeface="Lucida Grande"/>
              <a:buChar char="✗"/>
            </a:pP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Langage non explicite </a:t>
            </a:r>
          </a:p>
          <a:p>
            <a:pPr algn="just">
              <a:buSzPct val="80000"/>
            </a:pPr>
            <a:endParaRPr lang="fr-FR" sz="1200" b="1" dirty="0">
              <a:solidFill>
                <a:srgbClr val="447AF7"/>
              </a:solidFill>
              <a:latin typeface="+mn-lt"/>
            </a:endParaRPr>
          </a:p>
          <a:p>
            <a:pPr marL="171450" indent="-171450" algn="just">
              <a:buSzPct val="80000"/>
              <a:buFont typeface="Lucida Grande"/>
              <a:buChar char="✗"/>
            </a:pP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Absence de niveaux d’informations qui ne permettent pas d’entrer facilement dans le sujet</a:t>
            </a:r>
            <a:endParaRPr lang="fr-FR" sz="1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171450" indent="-171450" algn="just">
              <a:buSzPct val="80000"/>
              <a:buFont typeface="Lucida Grande"/>
              <a:buChar char="✗"/>
            </a:pP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628650" lvl="1" indent="-171450" algn="just"/>
            <a:r>
              <a:rPr lang="fr-FR" sz="1200" dirty="0">
                <a:solidFill>
                  <a:srgbClr val="000000"/>
                </a:solidFill>
                <a:latin typeface="+mn-lt"/>
              </a:rPr>
              <a:t> </a:t>
            </a:r>
            <a:r>
              <a:rPr lang="fr-FR" sz="1200" b="1" dirty="0">
                <a:solidFill>
                  <a:srgbClr val="000000"/>
                </a:solidFill>
                <a:latin typeface="+mn-lt"/>
              </a:rPr>
              <a:t> </a:t>
            </a: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algn="just"/>
            <a:endParaRPr lang="fr-FR" sz="12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638376" y="255920"/>
            <a:ext cx="43957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QUELS SONT SES DEFAUTS ? </a:t>
            </a:r>
          </a:p>
        </p:txBody>
      </p:sp>
      <p:cxnSp>
        <p:nvCxnSpPr>
          <p:cNvPr id="9" name="Connecteur droit 8"/>
          <p:cNvCxnSpPr/>
          <p:nvPr/>
        </p:nvCxnSpPr>
        <p:spPr bwMode="auto">
          <a:xfrm>
            <a:off x="4427984" y="1345332"/>
            <a:ext cx="0" cy="1728192"/>
          </a:xfrm>
          <a:prstGeom prst="line">
            <a:avLst/>
          </a:prstGeom>
          <a:solidFill>
            <a:schemeClr val="accent1"/>
          </a:solidFill>
          <a:ln w="38100" cap="sq" cmpd="dbl" algn="ctr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5" name="Rectangle 14"/>
          <p:cNvSpPr/>
          <p:nvPr/>
        </p:nvSpPr>
        <p:spPr>
          <a:xfrm>
            <a:off x="179512" y="3433564"/>
            <a:ext cx="4176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fr-FR" sz="1200" dirty="0">
                <a:solidFill>
                  <a:srgbClr val="000000"/>
                </a:solidFill>
                <a:latin typeface="+mn-lt"/>
              </a:rPr>
              <a:t> </a:t>
            </a:r>
          </a:p>
          <a:p>
            <a:pPr algn="just"/>
            <a:endParaRPr lang="fr-FR" sz="1200" dirty="0">
              <a:solidFill>
                <a:srgbClr val="000000"/>
              </a:solidFill>
              <a:latin typeface="+mn-lt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17D96613-A3FF-4F57-AF33-1DBE0073B521}"/>
              </a:ext>
            </a:extLst>
          </p:cNvPr>
          <p:cNvGrpSpPr/>
          <p:nvPr/>
        </p:nvGrpSpPr>
        <p:grpSpPr>
          <a:xfrm>
            <a:off x="179512" y="3289548"/>
            <a:ext cx="8640960" cy="2150948"/>
            <a:chOff x="179512" y="3289548"/>
            <a:chExt cx="8640960" cy="2150948"/>
          </a:xfrm>
        </p:grpSpPr>
        <p:cxnSp>
          <p:nvCxnSpPr>
            <p:cNvPr id="10" name="Connecteur droit 9"/>
            <p:cNvCxnSpPr/>
            <p:nvPr/>
          </p:nvCxnSpPr>
          <p:spPr bwMode="auto">
            <a:xfrm>
              <a:off x="4427984" y="3433564"/>
              <a:ext cx="0" cy="1728192"/>
            </a:xfrm>
            <a:prstGeom prst="line">
              <a:avLst/>
            </a:prstGeom>
            <a:solidFill>
              <a:schemeClr val="accent1"/>
            </a:solidFill>
            <a:ln w="38100" cap="sq" cmpd="dbl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3" name="Connecteur droit 12"/>
            <p:cNvCxnSpPr/>
            <p:nvPr/>
          </p:nvCxnSpPr>
          <p:spPr bwMode="auto">
            <a:xfrm>
              <a:off x="4644008" y="3289548"/>
              <a:ext cx="2952328" cy="0"/>
            </a:xfrm>
            <a:prstGeom prst="line">
              <a:avLst/>
            </a:prstGeom>
            <a:solidFill>
              <a:schemeClr val="accent1"/>
            </a:solidFill>
            <a:ln w="38100" cap="sq" cmpd="dbl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4" name="Connecteur droit 13"/>
            <p:cNvCxnSpPr/>
            <p:nvPr/>
          </p:nvCxnSpPr>
          <p:spPr bwMode="auto">
            <a:xfrm>
              <a:off x="1259632" y="3289548"/>
              <a:ext cx="2952328" cy="0"/>
            </a:xfrm>
            <a:prstGeom prst="line">
              <a:avLst/>
            </a:prstGeom>
            <a:solidFill>
              <a:schemeClr val="accent1"/>
            </a:solidFill>
            <a:ln w="38100" cap="sq" cmpd="dbl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7" name="Rectangle 16"/>
            <p:cNvSpPr/>
            <p:nvPr/>
          </p:nvSpPr>
          <p:spPr>
            <a:xfrm>
              <a:off x="4644008" y="3474501"/>
              <a:ext cx="4176464" cy="18312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 </a:t>
              </a:r>
              <a:endParaRPr lang="fr-FR" sz="1200" dirty="0">
                <a:solidFill>
                  <a:srgbClr val="000000"/>
                </a:solidFill>
                <a:latin typeface="+mn-lt"/>
              </a:endParaRPr>
            </a:p>
            <a:p>
              <a:pPr algn="just">
                <a:spcAft>
                  <a:spcPts val="600"/>
                </a:spcAft>
              </a:pPr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Absence de liens avec la communauté </a:t>
              </a:r>
              <a:endParaRPr lang="fr-FR" sz="1200" dirty="0">
                <a:solidFill>
                  <a:srgbClr val="000000"/>
                </a:solidFill>
                <a:latin typeface="+mn-lt"/>
              </a:endParaRPr>
            </a:p>
            <a:p>
              <a:pPr marL="88900" indent="-88900" algn="just"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Peu de visibilité donnée au contact / aux échanges</a:t>
              </a:r>
            </a:p>
            <a:p>
              <a:pPr marL="444500" lvl="1" indent="-88900" algn="just">
                <a:buFont typeface="Arial"/>
                <a:buChar char="•"/>
              </a:pP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Contact : avec qui, comment entrer en contact, où</a:t>
              </a:r>
            </a:p>
            <a:p>
              <a:pPr marL="444500" lvl="1" indent="-88900" algn="just">
                <a:buFont typeface="Arial"/>
                <a:buChar char="•"/>
              </a:pP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Interaction : comment et auprès de qui suggérer des initiatives, des réflexions, </a:t>
              </a:r>
            </a:p>
            <a:p>
              <a:pPr marL="444500" lvl="1" indent="-88900" algn="just">
                <a:buFont typeface="Arial"/>
                <a:buChar char="•"/>
              </a:pP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Aller plus loin : comment réagir à des articles</a:t>
              </a:r>
            </a:p>
            <a:p>
              <a:pPr marL="444500" lvl="1" indent="-88900" algn="just">
                <a:buFont typeface="Arial"/>
                <a:buChar char="•"/>
              </a:pP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Lien avec le site ou les réseaux sociaux</a:t>
              </a:r>
            </a:p>
            <a:p>
              <a:pPr algn="just"/>
              <a:endParaRPr lang="fr-FR" sz="1200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79512" y="3640003"/>
              <a:ext cx="4176464" cy="18004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 algn="just">
                <a:spcAft>
                  <a:spcPts val="600"/>
                </a:spcAft>
              </a:pPr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Manque d’approche concrète, impliquante</a:t>
              </a:r>
            </a:p>
            <a:p>
              <a:pPr marL="533400" lvl="1" indent="-76200" algn="just"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Propos trop « généraux » </a:t>
              </a:r>
              <a:endParaRPr lang="fr-FR" sz="1200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 marL="622300" lvl="1" algn="just">
                <a:spcAft>
                  <a:spcPts val="600"/>
                </a:spcAft>
              </a:pP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Manque d’intérêt pour les approches générales, aux vœux, aux assertions jugés inadéquats et sans impact.</a:t>
              </a:r>
            </a:p>
            <a:p>
              <a:pPr marL="622300" lvl="1" algn="just">
                <a:spcAft>
                  <a:spcPts val="600"/>
                </a:spcAft>
              </a:pP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= attentes de sujets qui rentrent davantage dans la vie locale, la vie des gens, thèmes et d’actions concrètes, de pistes de réflexion ou démarches aidantes intimes</a:t>
              </a:r>
            </a:p>
            <a:p>
              <a:pPr marL="622300" lvl="1" algn="just">
                <a:spcAft>
                  <a:spcPts val="600"/>
                </a:spcAft>
              </a:pP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025871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16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539553" y="624086"/>
            <a:ext cx="360041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dirty="0">
                <a:solidFill>
                  <a:srgbClr val="000000"/>
                </a:solidFill>
                <a:latin typeface="+mn-lt"/>
              </a:rPr>
              <a:t> </a:t>
            </a:r>
          </a:p>
          <a:p>
            <a:pPr algn="just"/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546100" lvl="2" indent="-457200" algn="just">
              <a:spcAft>
                <a:spcPts val="1200"/>
              </a:spcAft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Objet  </a:t>
            </a: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266700" lvl="3" indent="-177800" algn="just">
              <a:buSzPct val="80000"/>
              <a:buFont typeface="Lucida Grande"/>
              <a:buChar char="✗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Qualité formelle : </a:t>
            </a:r>
            <a:r>
              <a:rPr lang="fr-FR" sz="1200" dirty="0">
                <a:solidFill>
                  <a:srgbClr val="000000"/>
                </a:solidFill>
                <a:latin typeface="+mn-lt"/>
              </a:rPr>
              <a:t>valorisante pour les lecteurs   </a:t>
            </a:r>
          </a:p>
          <a:p>
            <a:pPr marL="266700" lvl="3" indent="-177800" algn="just">
              <a:buSzPct val="80000"/>
              <a:buFont typeface="Lucida Grande"/>
              <a:buChar char="✗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Format agréable et léger : </a:t>
            </a:r>
            <a:r>
              <a:rPr lang="fr-FR" sz="1200" dirty="0">
                <a:solidFill>
                  <a:srgbClr val="000000"/>
                </a:solidFill>
                <a:latin typeface="+mn-lt"/>
              </a:rPr>
              <a:t>maniable, facile et rapide à lire (tous formats confondus)</a:t>
            </a:r>
          </a:p>
          <a:p>
            <a:pPr marL="266700" lvl="3" indent="-177800" algn="just">
              <a:buSzPct val="80000"/>
              <a:buFont typeface="Lucida Grande"/>
              <a:buChar char="✗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Style vivant : </a:t>
            </a:r>
            <a:r>
              <a:rPr lang="fr-FR" sz="1200" dirty="0">
                <a:solidFill>
                  <a:srgbClr val="000000"/>
                </a:solidFill>
                <a:latin typeface="+mn-lt"/>
              </a:rPr>
              <a:t>couleurs, photos d’ensemble (sur le vif) et portrait (sourires), illustrations </a:t>
            </a:r>
          </a:p>
          <a:p>
            <a:pPr marL="266700" lvl="3" indent="-177800" algn="just">
              <a:buSzPct val="80000"/>
              <a:buFont typeface="Lucida Grande"/>
              <a:buChar char="✗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Publicité d’hyper proximité : </a:t>
            </a:r>
            <a:r>
              <a:rPr lang="fr-FR" sz="1200" dirty="0">
                <a:solidFill>
                  <a:srgbClr val="000000"/>
                </a:solidFill>
                <a:latin typeface="+mn-lt"/>
              </a:rPr>
              <a:t>repérable, utile, prêt à utiliser </a:t>
            </a:r>
          </a:p>
          <a:p>
            <a:pPr marL="266700" lvl="3" indent="-177800" algn="just">
              <a:buSzPct val="80000"/>
              <a:buFont typeface="Lucida Grande"/>
              <a:buChar char="✗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Papier recyclé</a:t>
            </a:r>
          </a:p>
          <a:p>
            <a:pPr marL="88900" lvl="1" indent="-88900" algn="just"/>
            <a:r>
              <a:rPr lang="fr-FR" sz="1200" b="1" dirty="0">
                <a:solidFill>
                  <a:srgbClr val="000000"/>
                </a:solidFill>
                <a:latin typeface="+mn-lt"/>
              </a:rPr>
              <a:t> </a:t>
            </a:r>
            <a:endParaRPr lang="fr-FR" sz="12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2" name="ZoneTexte 8"/>
          <p:cNvSpPr txBox="1">
            <a:spLocks noChangeArrowheads="1"/>
          </p:cNvSpPr>
          <p:nvPr/>
        </p:nvSpPr>
        <p:spPr bwMode="auto">
          <a:xfrm>
            <a:off x="638376" y="255920"/>
            <a:ext cx="43140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QUELLES SONT SES FORCES?         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F8602CE2-3C5E-436B-A614-A993C8CBF780}"/>
              </a:ext>
            </a:extLst>
          </p:cNvPr>
          <p:cNvGrpSpPr/>
          <p:nvPr/>
        </p:nvGrpSpPr>
        <p:grpSpPr>
          <a:xfrm>
            <a:off x="4427984" y="985292"/>
            <a:ext cx="4104415" cy="1944216"/>
            <a:chOff x="4427984" y="985292"/>
            <a:chExt cx="4104415" cy="1944216"/>
          </a:xfrm>
        </p:grpSpPr>
        <p:sp>
          <p:nvSpPr>
            <p:cNvPr id="9" name="Rectangle 8"/>
            <p:cNvSpPr/>
            <p:nvPr/>
          </p:nvSpPr>
          <p:spPr>
            <a:xfrm>
              <a:off x="4932041" y="985292"/>
              <a:ext cx="3600358" cy="19082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55600" lvl="1" indent="-266700" algn="just">
                <a:spcAft>
                  <a:spcPts val="1200"/>
                </a:spcAft>
              </a:pPr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Qualité éditoriale </a:t>
              </a:r>
              <a:endParaRPr lang="fr-FR" sz="1200" dirty="0">
                <a:solidFill>
                  <a:srgbClr val="000000"/>
                </a:solidFill>
                <a:latin typeface="+mn-lt"/>
              </a:endParaRPr>
            </a:p>
            <a:p>
              <a:pPr marL="355600" lvl="2" indent="-266700" algn="just"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Qualité d’écriture</a:t>
              </a:r>
            </a:p>
            <a:p>
              <a:pPr marL="355600" lvl="2" indent="-266700" algn="just"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Effort de vulgarisation</a:t>
              </a:r>
            </a:p>
            <a:p>
              <a:pPr marL="355600" lvl="2" indent="-266700" algn="just"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Variété : </a:t>
              </a: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des témoignages personnels à l’histoire en passant par des illustrations méditatives pour enfants (et parents)</a:t>
              </a:r>
            </a:p>
            <a:p>
              <a:pPr marL="355600" lvl="2" indent="-266700" algn="just"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Approche : </a:t>
              </a: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historique, culturelle (loisirs compris), pédagogique, méditative</a:t>
              </a:r>
            </a:p>
            <a:p>
              <a:pPr lvl="2" algn="just"/>
              <a:endParaRPr lang="fr-FR" sz="1200" dirty="0">
                <a:solidFill>
                  <a:srgbClr val="000000"/>
                </a:solidFill>
                <a:latin typeface="+mn-lt"/>
              </a:endParaRPr>
            </a:p>
          </p:txBody>
        </p:sp>
        <p:cxnSp>
          <p:nvCxnSpPr>
            <p:cNvPr id="13" name="Connecteur droit 12"/>
            <p:cNvCxnSpPr/>
            <p:nvPr/>
          </p:nvCxnSpPr>
          <p:spPr bwMode="auto">
            <a:xfrm>
              <a:off x="4427984" y="1201316"/>
              <a:ext cx="0" cy="1728192"/>
            </a:xfrm>
            <a:prstGeom prst="line">
              <a:avLst/>
            </a:prstGeom>
            <a:solidFill>
              <a:schemeClr val="accent1"/>
            </a:solidFill>
            <a:ln w="38100" cap="sq" cmpd="dbl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6" name="Groupe 5">
            <a:extLst>
              <a:ext uri="{FF2B5EF4-FFF2-40B4-BE49-F238E27FC236}">
                <a16:creationId xmlns:a16="http://schemas.microsoft.com/office/drawing/2014/main" id="{7BCB0BDA-8F6A-4971-B643-15BF07E48C98}"/>
              </a:ext>
            </a:extLst>
          </p:cNvPr>
          <p:cNvGrpSpPr/>
          <p:nvPr/>
        </p:nvGrpSpPr>
        <p:grpSpPr>
          <a:xfrm>
            <a:off x="4427984" y="3145532"/>
            <a:ext cx="4104479" cy="2191311"/>
            <a:chOff x="4427984" y="3145532"/>
            <a:chExt cx="4104479" cy="2191311"/>
          </a:xfrm>
        </p:grpSpPr>
        <p:sp>
          <p:nvSpPr>
            <p:cNvPr id="11" name="Rectangle 10"/>
            <p:cNvSpPr/>
            <p:nvPr/>
          </p:nvSpPr>
          <p:spPr>
            <a:xfrm>
              <a:off x="4932042" y="3505572"/>
              <a:ext cx="3600421" cy="18312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55600" lvl="1" indent="-266700">
                <a:spcAft>
                  <a:spcPts val="600"/>
                </a:spcAft>
              </a:pPr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Modes  de traitement </a:t>
              </a:r>
              <a:endParaRPr lang="fr-FR" sz="1200" dirty="0">
                <a:solidFill>
                  <a:srgbClr val="000000"/>
                </a:solidFill>
                <a:latin typeface="+mn-lt"/>
              </a:endParaRPr>
            </a:p>
            <a:p>
              <a:pPr marL="355600" lvl="2" indent="-266700" algn="just">
                <a:spcAft>
                  <a:spcPts val="0"/>
                </a:spcAft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rgbClr val="000000"/>
                  </a:solidFill>
                  <a:latin typeface="+mj-lt"/>
                </a:rPr>
                <a:t>Formats concis</a:t>
              </a:r>
              <a:r>
                <a:rPr lang="fr-FR" sz="1200" dirty="0">
                  <a:solidFill>
                    <a:srgbClr val="000000"/>
                  </a:solidFill>
                  <a:latin typeface="+mj-lt"/>
                </a:rPr>
                <a:t>, citations courtes</a:t>
              </a:r>
            </a:p>
            <a:p>
              <a:pPr marL="355600" lvl="2" indent="-266700" algn="just">
                <a:spcAft>
                  <a:spcPts val="0"/>
                </a:spcAft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rgbClr val="000000"/>
                  </a:solidFill>
                  <a:latin typeface="+mj-lt"/>
                </a:rPr>
                <a:t>Neutralité du ton </a:t>
              </a:r>
            </a:p>
            <a:p>
              <a:pPr marL="355600" lvl="2" indent="-266700" algn="just">
                <a:spcAft>
                  <a:spcPts val="0"/>
                </a:spcAft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rgbClr val="000000"/>
                  </a:solidFill>
                  <a:latin typeface="+mj-lt"/>
                </a:rPr>
                <a:t>Style sérieux</a:t>
              </a:r>
              <a:r>
                <a:rPr lang="fr-FR" sz="1200" dirty="0">
                  <a:solidFill>
                    <a:srgbClr val="000000"/>
                  </a:solidFill>
                  <a:latin typeface="+mj-lt"/>
                </a:rPr>
                <a:t>, avec des virgules légères /ludiques</a:t>
              </a:r>
            </a:p>
            <a:p>
              <a:pPr marL="355600" lvl="2" indent="-266700" algn="just">
                <a:spcAft>
                  <a:spcPts val="0"/>
                </a:spcAft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rgbClr val="000000"/>
                  </a:solidFill>
                  <a:latin typeface="+mj-lt"/>
                </a:rPr>
                <a:t>Illustrations</a:t>
              </a:r>
              <a:r>
                <a:rPr lang="fr-FR" sz="1200" dirty="0">
                  <a:solidFill>
                    <a:srgbClr val="000000"/>
                  </a:solidFill>
                  <a:latin typeface="+mj-lt"/>
                </a:rPr>
                <a:t>, dessins, BD  </a:t>
              </a:r>
            </a:p>
            <a:p>
              <a:pPr marL="355600" lvl="2" indent="-266700" algn="just">
                <a:spcAft>
                  <a:spcPts val="0"/>
                </a:spcAft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rgbClr val="000000"/>
                  </a:solidFill>
                  <a:latin typeface="+mj-lt"/>
                </a:rPr>
                <a:t>Témoignages</a:t>
              </a:r>
            </a:p>
            <a:p>
              <a:pPr marL="355600" lvl="2" indent="-266700" algn="just">
                <a:spcAft>
                  <a:spcPts val="0"/>
                </a:spcAft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rgbClr val="000000"/>
                  </a:solidFill>
                  <a:latin typeface="+mj-lt"/>
                </a:rPr>
                <a:t>Entretiens</a:t>
              </a:r>
            </a:p>
            <a:p>
              <a:pPr marL="355600" lvl="2" indent="-266700" algn="just">
                <a:spcAft>
                  <a:spcPts val="0"/>
                </a:spcAft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rgbClr val="000000"/>
                  </a:solidFill>
                  <a:latin typeface="+mj-lt"/>
                </a:rPr>
                <a:t>Jeu de Questions / Réponses </a:t>
              </a:r>
              <a:r>
                <a:rPr lang="fr-FR" sz="1200" dirty="0">
                  <a:solidFill>
                    <a:srgbClr val="000000"/>
                  </a:solidFill>
                  <a:latin typeface="+mj-lt"/>
                </a:rPr>
                <a:t>« </a:t>
              </a:r>
              <a:r>
                <a:rPr lang="fr-FR" sz="1200" i="1" dirty="0">
                  <a:solidFill>
                    <a:srgbClr val="000000"/>
                  </a:solidFill>
                  <a:latin typeface="+mj-lt"/>
                </a:rPr>
                <a:t>Pourquoi pas moi ? Et si je m’inscrivais cette année »</a:t>
              </a:r>
              <a:endParaRPr lang="fr-FR" sz="1200" dirty="0">
                <a:solidFill>
                  <a:srgbClr val="000000"/>
                </a:solidFill>
                <a:latin typeface="+mj-lt"/>
              </a:endParaRPr>
            </a:p>
          </p:txBody>
        </p:sp>
        <p:cxnSp>
          <p:nvCxnSpPr>
            <p:cNvPr id="14" name="Connecteur droit 13"/>
            <p:cNvCxnSpPr/>
            <p:nvPr/>
          </p:nvCxnSpPr>
          <p:spPr bwMode="auto">
            <a:xfrm>
              <a:off x="4427984" y="3433564"/>
              <a:ext cx="0" cy="1728192"/>
            </a:xfrm>
            <a:prstGeom prst="line">
              <a:avLst/>
            </a:prstGeom>
            <a:solidFill>
              <a:schemeClr val="accent1"/>
            </a:solidFill>
            <a:ln w="38100" cap="sq" cmpd="dbl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5" name="Connecteur droit 14"/>
            <p:cNvCxnSpPr/>
            <p:nvPr/>
          </p:nvCxnSpPr>
          <p:spPr bwMode="auto">
            <a:xfrm>
              <a:off x="4644008" y="3145532"/>
              <a:ext cx="2952328" cy="0"/>
            </a:xfrm>
            <a:prstGeom prst="line">
              <a:avLst/>
            </a:prstGeom>
            <a:solidFill>
              <a:schemeClr val="accent1"/>
            </a:solidFill>
            <a:ln w="38100" cap="sq" cmpd="dbl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9592A766-44DC-4179-8D96-474A949A99AC}"/>
              </a:ext>
            </a:extLst>
          </p:cNvPr>
          <p:cNvGrpSpPr/>
          <p:nvPr/>
        </p:nvGrpSpPr>
        <p:grpSpPr>
          <a:xfrm>
            <a:off x="611539" y="3145532"/>
            <a:ext cx="3600421" cy="1452647"/>
            <a:chOff x="611539" y="3145532"/>
            <a:chExt cx="3600421" cy="1452647"/>
          </a:xfrm>
        </p:grpSpPr>
        <p:sp>
          <p:nvSpPr>
            <p:cNvPr id="8" name="Rectangle 7"/>
            <p:cNvSpPr/>
            <p:nvPr/>
          </p:nvSpPr>
          <p:spPr>
            <a:xfrm>
              <a:off x="611539" y="3505572"/>
              <a:ext cx="3600421" cy="10926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 </a:t>
              </a:r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Organisation, mise en page </a:t>
              </a:r>
            </a:p>
            <a:p>
              <a:pPr algn="just"/>
              <a:endParaRPr lang="fr-FR" sz="1200" dirty="0">
                <a:solidFill>
                  <a:srgbClr val="000000"/>
                </a:solidFill>
                <a:latin typeface="+mn-lt"/>
              </a:endParaRPr>
            </a:p>
            <a:p>
              <a:pPr marL="266700" lvl="3" indent="-177800" algn="just">
                <a:spcAft>
                  <a:spcPts val="600"/>
                </a:spcAft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Clarté </a:t>
              </a: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de la mise en page</a:t>
              </a:r>
            </a:p>
            <a:p>
              <a:pPr marL="266700" lvl="3" indent="-177800" algn="just">
                <a:buSzPct val="80000"/>
                <a:buFont typeface="Lucida Grande"/>
                <a:buChar char="✗"/>
              </a:pPr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Mise en relief </a:t>
              </a:r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des contenus par des formats variés, courts, nombreux</a:t>
              </a:r>
            </a:p>
          </p:txBody>
        </p:sp>
        <p:cxnSp>
          <p:nvCxnSpPr>
            <p:cNvPr id="16" name="Connecteur droit 15"/>
            <p:cNvCxnSpPr/>
            <p:nvPr/>
          </p:nvCxnSpPr>
          <p:spPr bwMode="auto">
            <a:xfrm>
              <a:off x="1259632" y="3145532"/>
              <a:ext cx="2952328" cy="0"/>
            </a:xfrm>
            <a:prstGeom prst="line">
              <a:avLst/>
            </a:prstGeom>
            <a:solidFill>
              <a:schemeClr val="accent1"/>
            </a:solidFill>
            <a:ln w="38100" cap="sq" cmpd="dbl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99487062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17</a:t>
            </a:fld>
            <a:endParaRPr lang="fr-FR" dirty="0"/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638376" y="255920"/>
            <a:ext cx="58785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QUE FAUT-IL AMELIORER EN PRIORITÉ ? </a:t>
            </a:r>
          </a:p>
        </p:txBody>
      </p:sp>
      <p:sp>
        <p:nvSpPr>
          <p:cNvPr id="2" name="Rectangle 1"/>
          <p:cNvSpPr/>
          <p:nvPr/>
        </p:nvSpPr>
        <p:spPr>
          <a:xfrm>
            <a:off x="611560" y="697260"/>
            <a:ext cx="7200800" cy="3508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rgbClr val="000000"/>
                </a:solidFill>
                <a:latin typeface="+mn-lt"/>
              </a:rPr>
              <a:t> </a:t>
            </a:r>
          </a:p>
          <a:p>
            <a:pPr algn="just"/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171450" indent="-171450" algn="just">
              <a:spcAft>
                <a:spcPts val="600"/>
              </a:spcAft>
              <a:buFont typeface="Lucida Grande"/>
              <a:buChar char="✗"/>
            </a:pPr>
            <a:r>
              <a:rPr lang="fr-FR" sz="1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Devenir une « ressource libre » et variée sur les fondamentaux de l’église</a:t>
            </a:r>
          </a:p>
          <a:p>
            <a:pPr marL="636588" lvl="2" algn="just"/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901700" lvl="2" indent="-177800" algn="just">
              <a:buFont typeface="Lucida Grande"/>
              <a:buChar char="-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Proposer une palette de propositions </a:t>
            </a:r>
            <a:r>
              <a:rPr lang="fr-FR" sz="1200" dirty="0">
                <a:solidFill>
                  <a:srgbClr val="000000"/>
                </a:solidFill>
                <a:latin typeface="+mn-lt"/>
              </a:rPr>
              <a:t>où on peut s’inspirer, se rafraichir la mémoire, apprendre selon sa disponibilité d’esprit, ses besoins intimes.</a:t>
            </a:r>
          </a:p>
          <a:p>
            <a:pPr marL="901700" lvl="3" indent="-177800" algn="just"/>
            <a:r>
              <a:rPr lang="fr-FR" sz="1200" b="1" dirty="0">
                <a:solidFill>
                  <a:srgbClr val="000000"/>
                </a:solidFill>
                <a:latin typeface="+mn-lt"/>
              </a:rPr>
              <a:t>	Sans se sentir enfermé, sans injonction </a:t>
            </a:r>
          </a:p>
          <a:p>
            <a:pPr lvl="1" algn="just"/>
            <a:r>
              <a:rPr lang="fr-FR" sz="1200" dirty="0">
                <a:solidFill>
                  <a:srgbClr val="000000"/>
                </a:solidFill>
                <a:latin typeface="+mn-lt"/>
              </a:rPr>
              <a:t> </a:t>
            </a:r>
          </a:p>
          <a:p>
            <a:pPr marL="1543050" lvl="3" indent="-171450" algn="just">
              <a:buFont typeface="Arial"/>
              <a:buChar char="•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Sans barrière, avec des clefs d’entrée </a:t>
            </a:r>
          </a:p>
          <a:p>
            <a:pPr marL="1543050" lvl="3" indent="-171450" algn="just">
              <a:buFont typeface="Arial"/>
              <a:buChar char="•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Sous des formes variées : ludo éducative, inspirante, illustrée, pratique</a:t>
            </a:r>
          </a:p>
          <a:p>
            <a:pPr marL="1543050" lvl="3" indent="-171450" algn="just">
              <a:buFont typeface="Arial"/>
              <a:buChar char="•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Des petites phrases à méditer, la pensée du jour</a:t>
            </a:r>
          </a:p>
          <a:p>
            <a:pPr marL="1543050" lvl="3" indent="-171450" algn="just">
              <a:spcAft>
                <a:spcPts val="600"/>
              </a:spcAft>
              <a:buFont typeface="Arial"/>
              <a:buChar char="•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Des illustrations, des dessins</a:t>
            </a:r>
          </a:p>
          <a:p>
            <a:pPr lvl="1" algn="r"/>
            <a:r>
              <a:rPr lang="fr-FR" sz="1000" i="1" dirty="0">
                <a:solidFill>
                  <a:srgbClr val="000000"/>
                </a:solidFill>
                <a:latin typeface="+mn-lt"/>
              </a:rPr>
              <a:t>« Par exemple pour une messe : pourquoi on demande une messe ? Avec quelles intentions ? Auprès de qui ?</a:t>
            </a:r>
          </a:p>
          <a:p>
            <a:pPr lvl="1" algn="r"/>
            <a:r>
              <a:rPr lang="fr-FR" sz="1000" i="1" dirty="0">
                <a:solidFill>
                  <a:srgbClr val="000000"/>
                </a:solidFill>
                <a:latin typeface="+mn-lt"/>
              </a:rPr>
              <a:t> Comment ca se passe ? Combien ça coûte ? </a:t>
            </a:r>
            <a:r>
              <a:rPr lang="fr-FR" sz="1000" dirty="0">
                <a:solidFill>
                  <a:srgbClr val="000000"/>
                </a:solidFill>
                <a:latin typeface="+mn-lt"/>
              </a:rPr>
              <a:t>»</a:t>
            </a:r>
          </a:p>
          <a:p>
            <a:pPr lvl="1" algn="r"/>
            <a:r>
              <a:rPr lang="fr-FR" sz="1200" b="1" dirty="0">
                <a:solidFill>
                  <a:srgbClr val="000000"/>
                </a:solidFill>
                <a:latin typeface="+mn-lt"/>
              </a:rPr>
              <a:t> </a:t>
            </a: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1085850" lvl="2" algn="r"/>
            <a:endParaRPr lang="fr-FR" sz="1200" b="1" dirty="0">
              <a:solidFill>
                <a:srgbClr val="000000"/>
              </a:solidFill>
              <a:latin typeface="+mn-lt"/>
            </a:endParaRPr>
          </a:p>
          <a:p>
            <a:pPr marL="1085850" lvl="2" algn="r"/>
            <a:r>
              <a:rPr lang="fr-FR" sz="1200" b="1" dirty="0">
                <a:solidFill>
                  <a:srgbClr val="000000"/>
                </a:solidFill>
                <a:latin typeface="+mn-lt"/>
              </a:rPr>
              <a:t>Chez les « déconnectés bienveillants » et les « désactivés »</a:t>
            </a:r>
          </a:p>
          <a:p>
            <a:pPr marL="1085850" lvl="2" algn="just"/>
            <a:endParaRPr lang="fr-FR" sz="12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0565456"/>
      </p:ext>
    </p:extLst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18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611560" y="1151369"/>
            <a:ext cx="7200800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 algn="just">
              <a:spcAft>
                <a:spcPts val="1200"/>
              </a:spcAft>
              <a:buFont typeface="Lucida Grande"/>
              <a:buChar char="✗"/>
            </a:pPr>
            <a:r>
              <a:rPr lang="fr-FR" sz="1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Etre dans la vie, être à l’image de la société </a:t>
            </a:r>
            <a:r>
              <a:rPr lang="fr-FR" sz="1200" dirty="0">
                <a:solidFill>
                  <a:srgbClr val="000000"/>
                </a:solidFill>
                <a:latin typeface="+mn-lt"/>
              </a:rPr>
              <a:t>(pour déconstruire les idées reçues, les présupposés sur l’institution )</a:t>
            </a:r>
          </a:p>
          <a:p>
            <a:pPr lvl="1" algn="just">
              <a:spcAft>
                <a:spcPts val="0"/>
              </a:spcAft>
            </a:pP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812800" lvl="2" indent="-279400" algn="just">
              <a:spcAft>
                <a:spcPts val="600"/>
              </a:spcAft>
              <a:buFont typeface="Lucida Grande"/>
              <a:buChar char="-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Emettre des signaux d’ancrage</a:t>
            </a:r>
            <a:r>
              <a:rPr lang="fr-FR" sz="1200" dirty="0">
                <a:solidFill>
                  <a:srgbClr val="000000"/>
                </a:solidFill>
                <a:latin typeface="+mn-lt"/>
              </a:rPr>
              <a:t> </a:t>
            </a:r>
            <a:r>
              <a:rPr lang="fr-FR" sz="1200" b="1" dirty="0">
                <a:solidFill>
                  <a:srgbClr val="000000"/>
                </a:solidFill>
                <a:latin typeface="+mn-lt"/>
              </a:rPr>
              <a:t>et d’ouverture</a:t>
            </a:r>
          </a:p>
          <a:p>
            <a:pPr marL="1257300" lvl="3" indent="-179388" algn="just">
              <a:spcAft>
                <a:spcPts val="600"/>
              </a:spcAft>
              <a:buFont typeface="Arial"/>
              <a:buChar char="•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le traitement de dynamiques sociétales, de références générationnelles, une esthétique contemporaine</a:t>
            </a:r>
          </a:p>
          <a:p>
            <a:pPr marL="1257300" lvl="3" indent="-179388" algn="just">
              <a:spcAft>
                <a:spcPts val="600"/>
              </a:spcAft>
              <a:buFont typeface="Arial"/>
              <a:buChar char="•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le rebond sur l’actualité et les préoccupations locales, la contextualisation des sujets, le surlignage des initiatives, le zoom sur les nouvelles formes de mobilisation et d’engagement</a:t>
            </a:r>
          </a:p>
          <a:p>
            <a:pPr marL="1257300" lvl="3" indent="-179388" algn="just">
              <a:spcAft>
                <a:spcPts val="600"/>
              </a:spcAft>
              <a:buFont typeface="Arial"/>
              <a:buChar char="•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les adresses mail du prêtre, référence site ou réseaux sociaux, signaler l’accès PDF du journal</a:t>
            </a:r>
          </a:p>
          <a:p>
            <a:pPr marL="1257300" lvl="3" indent="-179388" algn="just">
              <a:spcAft>
                <a:spcPts val="600"/>
              </a:spcAft>
              <a:buFont typeface="Arial"/>
              <a:buChar char="•"/>
            </a:pPr>
            <a:r>
              <a:rPr lang="mr-IN" sz="1200" dirty="0">
                <a:solidFill>
                  <a:srgbClr val="000000"/>
                </a:solidFill>
                <a:latin typeface="+mn-lt"/>
              </a:rPr>
              <a:t>…</a:t>
            </a:r>
            <a:r>
              <a:rPr lang="fr-FR" sz="1200" dirty="0">
                <a:solidFill>
                  <a:srgbClr val="000000"/>
                </a:solidFill>
                <a:latin typeface="+mn-lt"/>
              </a:rPr>
              <a:t>.</a:t>
            </a:r>
          </a:p>
          <a:p>
            <a:pPr marL="1077912" lvl="3" algn="just">
              <a:spcAft>
                <a:spcPts val="600"/>
              </a:spcAft>
            </a:pP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1077912" lvl="3" algn="just">
              <a:spcAft>
                <a:spcPts val="600"/>
              </a:spcAft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Sans renier son identité</a:t>
            </a:r>
          </a:p>
          <a:p>
            <a:pPr algn="r"/>
            <a:r>
              <a:rPr lang="fr-FR" sz="1200" dirty="0">
                <a:solidFill>
                  <a:srgbClr val="000000"/>
                </a:solidFill>
                <a:latin typeface="+mn-lt"/>
              </a:rPr>
              <a:t> </a:t>
            </a:r>
          </a:p>
          <a:p>
            <a:pPr algn="r"/>
            <a:r>
              <a:rPr lang="fr-FR" sz="1200" b="1" dirty="0">
                <a:solidFill>
                  <a:srgbClr val="000000"/>
                </a:solidFill>
                <a:latin typeface="+mn-lt"/>
              </a:rPr>
              <a:t>Chez les « déconnectés crispés » et les « déconnectés bienveillants »</a:t>
            </a:r>
          </a:p>
          <a:p>
            <a:pPr algn="just"/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171450" indent="-171450" algn="just">
              <a:spcAft>
                <a:spcPts val="600"/>
              </a:spcAft>
              <a:buFont typeface="Arial"/>
              <a:buChar char="•"/>
            </a:pPr>
            <a:endParaRPr lang="fr-FR" sz="12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638376" y="255920"/>
            <a:ext cx="58785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QUE FAUT-IL AMELIORER EN PRIORITÉ ? </a:t>
            </a:r>
          </a:p>
        </p:txBody>
      </p:sp>
    </p:spTree>
    <p:extLst>
      <p:ext uri="{BB962C8B-B14F-4D97-AF65-F5344CB8AC3E}">
        <p14:creationId xmlns:p14="http://schemas.microsoft.com/office/powerpoint/2010/main" val="2348823724"/>
      </p:ext>
    </p:extLst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19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611560" y="1124367"/>
            <a:ext cx="7200800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600"/>
              </a:spcAft>
              <a:buFont typeface="Lucida Grande"/>
              <a:buChar char="✗"/>
            </a:pPr>
            <a:r>
              <a:rPr lang="fr-FR" sz="1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Valoriser le statut d’acteur, influent et pilier, de la vie locale (pour accroitre le niveau d’intérêt)</a:t>
            </a:r>
          </a:p>
          <a:p>
            <a:pPr marL="174625" lvl="1" algn="just">
              <a:spcAft>
                <a:spcPts val="600"/>
              </a:spcAft>
            </a:pP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628650" lvl="1" indent="-171450" algn="just">
              <a:spcAft>
                <a:spcPts val="600"/>
              </a:spcAft>
              <a:buFont typeface="Lucida Grande"/>
              <a:buChar char="-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Proposer </a:t>
            </a:r>
            <a:r>
              <a:rPr lang="fr-FR" sz="1200" dirty="0">
                <a:solidFill>
                  <a:srgbClr val="000000"/>
                </a:solidFill>
                <a:latin typeface="+mn-lt"/>
              </a:rPr>
              <a:t>une organisation et un étiquetage des contenus, des explications, des appels à la mobilisation sur des sujets locaux, des résultats (Vs. CR)</a:t>
            </a:r>
          </a:p>
          <a:p>
            <a:pPr lvl="1" algn="r"/>
            <a:r>
              <a:rPr lang="fr-FR" sz="1200" i="1" dirty="0">
                <a:solidFill>
                  <a:srgbClr val="000000"/>
                </a:solidFill>
                <a:latin typeface="+mn-lt"/>
              </a:rPr>
              <a:t>« Etre une force de proposition : ne plus se contenter de dire qu’il y a une messe à 20 heures. </a:t>
            </a:r>
          </a:p>
          <a:p>
            <a:pPr lvl="1" algn="r"/>
            <a:r>
              <a:rPr lang="fr-FR" sz="1200" i="1" dirty="0">
                <a:solidFill>
                  <a:srgbClr val="000000"/>
                </a:solidFill>
                <a:latin typeface="+mn-lt"/>
              </a:rPr>
              <a:t>Organiser des ateliers 0% déchets dans la ville avec les enfants et parents»</a:t>
            </a: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lvl="1" algn="just"/>
            <a:r>
              <a:rPr lang="fr-FR" sz="1200" dirty="0">
                <a:solidFill>
                  <a:srgbClr val="000000"/>
                </a:solidFill>
                <a:latin typeface="+mn-lt"/>
              </a:rPr>
              <a:t> </a:t>
            </a:r>
          </a:p>
          <a:p>
            <a:pPr lvl="2" algn="just"/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lvl="2" algn="just">
              <a:spcAft>
                <a:spcPts val="600"/>
              </a:spcAft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Qui permettent de : </a:t>
            </a:r>
          </a:p>
          <a:p>
            <a:pPr marL="1543050" lvl="4" indent="-171450" algn="just">
              <a:spcAft>
                <a:spcPts val="600"/>
              </a:spcAft>
              <a:buFont typeface="Arial"/>
              <a:buChar char="•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 </a:t>
            </a:r>
            <a:r>
              <a:rPr lang="fr-FR" sz="1200" dirty="0">
                <a:solidFill>
                  <a:srgbClr val="000000"/>
                </a:solidFill>
                <a:latin typeface="+mn-lt"/>
              </a:rPr>
              <a:t>mieux repérer le champ et l’impact de l’action locale de la paroisse ou diocèse</a:t>
            </a:r>
          </a:p>
          <a:p>
            <a:pPr marL="1543050" lvl="3" indent="-171450" algn="just">
              <a:spcAft>
                <a:spcPts val="600"/>
              </a:spcAft>
              <a:buFont typeface="Arial"/>
              <a:buChar char="•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 percevoir facilement la capacité de la paroisse à transformer le tissu local au fil de ses actions,  </a:t>
            </a:r>
            <a:r>
              <a:rPr lang="fr-FR" sz="1200" b="1" dirty="0">
                <a:solidFill>
                  <a:srgbClr val="000000"/>
                </a:solidFill>
                <a:latin typeface="+mn-lt"/>
              </a:rPr>
              <a:t>à soutenir et à apporter des solutions</a:t>
            </a:r>
            <a:r>
              <a:rPr lang="fr-FR" sz="1200" dirty="0">
                <a:solidFill>
                  <a:srgbClr val="000000"/>
                </a:solidFill>
                <a:latin typeface="+mn-lt"/>
              </a:rPr>
              <a:t> dans l’intérêt général </a:t>
            </a:r>
          </a:p>
          <a:p>
            <a:pPr lvl="1" algn="just"/>
            <a:endParaRPr lang="fr-FR" sz="1200" b="1" dirty="0">
              <a:solidFill>
                <a:srgbClr val="000000"/>
              </a:solidFill>
              <a:latin typeface="+mn-lt"/>
            </a:endParaRPr>
          </a:p>
          <a:p>
            <a:pPr marL="174625" lvl="1" algn="just">
              <a:spcAft>
                <a:spcPts val="600"/>
              </a:spcAft>
            </a:pPr>
            <a:endParaRPr lang="fr-FR" sz="1200" b="1" dirty="0">
              <a:solidFill>
                <a:srgbClr val="000000"/>
              </a:solidFill>
              <a:latin typeface="+mn-lt"/>
            </a:endParaRPr>
          </a:p>
          <a:p>
            <a:pPr algn="just"/>
            <a:endParaRPr lang="fr-FR" sz="12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638376" y="255920"/>
            <a:ext cx="59811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QUE FAUT-IL AMELIORER EN PRIORITÉ  ? </a:t>
            </a:r>
          </a:p>
        </p:txBody>
      </p:sp>
    </p:spTree>
    <p:extLst>
      <p:ext uri="{BB962C8B-B14F-4D97-AF65-F5344CB8AC3E}">
        <p14:creationId xmlns:p14="http://schemas.microsoft.com/office/powerpoint/2010/main" val="893566686"/>
      </p:ext>
    </p:extLst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sp>
        <p:nvSpPr>
          <p:cNvPr id="17414" name="ZoneTexte 8"/>
          <p:cNvSpPr txBox="1">
            <a:spLocks noChangeArrowheads="1"/>
          </p:cNvSpPr>
          <p:nvPr/>
        </p:nvSpPr>
        <p:spPr bwMode="auto">
          <a:xfrm>
            <a:off x="606906" y="255920"/>
            <a:ext cx="17022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OBJECTIFS 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467543" y="697260"/>
            <a:ext cx="7776865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endParaRPr lang="fr-FR" sz="1400" b="1" spc="300" dirty="0">
              <a:solidFill>
                <a:schemeClr val="tx1"/>
              </a:solidFill>
              <a:latin typeface="+mn-lt"/>
              <a:cs typeface="Avenir Medium"/>
            </a:endParaRPr>
          </a:p>
          <a:p>
            <a:pPr marL="176213" lvl="1">
              <a:spcAft>
                <a:spcPts val="600"/>
              </a:spcAft>
            </a:pPr>
            <a:endParaRPr lang="fr-FR" sz="1400" dirty="0">
              <a:solidFill>
                <a:schemeClr val="tx1"/>
              </a:solidFill>
              <a:latin typeface="+mn-lt"/>
              <a:cs typeface="Avenir Medium"/>
            </a:endParaRPr>
          </a:p>
          <a:p>
            <a:pPr marL="176213" lvl="1">
              <a:spcAft>
                <a:spcPts val="1200"/>
              </a:spcAft>
            </a:pPr>
            <a:r>
              <a:rPr lang="fr-FR" sz="1400" dirty="0">
                <a:solidFill>
                  <a:srgbClr val="000000"/>
                </a:solidFill>
                <a:latin typeface="+mn-lt"/>
              </a:rPr>
              <a:t>Mener un diagnostic sur : </a:t>
            </a:r>
          </a:p>
          <a:p>
            <a:pPr marL="1376363" lvl="3" indent="-285750">
              <a:spcAft>
                <a:spcPts val="1200"/>
              </a:spcAft>
              <a:buFont typeface="Arial"/>
              <a:buChar char="•"/>
            </a:pPr>
            <a:r>
              <a:rPr lang="fr-FR" sz="1400" b="1" dirty="0">
                <a:solidFill>
                  <a:srgbClr val="000000"/>
                </a:solidFill>
                <a:latin typeface="+mn-lt"/>
              </a:rPr>
              <a:t>le rôle joué par les journaux sur le territoire</a:t>
            </a:r>
          </a:p>
          <a:p>
            <a:pPr marL="1376363" lvl="3" indent="-285750">
              <a:spcAft>
                <a:spcPts val="1200"/>
              </a:spcAft>
              <a:buFont typeface="Arial"/>
              <a:buChar char="•"/>
            </a:pPr>
            <a:r>
              <a:rPr lang="fr-FR" sz="1400" b="1" dirty="0">
                <a:solidFill>
                  <a:srgbClr val="000000"/>
                </a:solidFill>
                <a:latin typeface="+mn-lt"/>
              </a:rPr>
              <a:t>les usages </a:t>
            </a:r>
          </a:p>
          <a:p>
            <a:pPr marL="1376363" lvl="3" indent="-285750">
              <a:spcAft>
                <a:spcPts val="1200"/>
              </a:spcAft>
              <a:buFont typeface="Arial"/>
              <a:buChar char="•"/>
            </a:pPr>
            <a:r>
              <a:rPr lang="fr-FR" sz="1400" b="1" dirty="0">
                <a:solidFill>
                  <a:srgbClr val="000000"/>
                </a:solidFill>
                <a:latin typeface="+mn-lt"/>
              </a:rPr>
              <a:t>la perception de la qualité de la proposition</a:t>
            </a:r>
          </a:p>
          <a:p>
            <a:pPr marL="176213" lvl="1">
              <a:spcAft>
                <a:spcPts val="1200"/>
              </a:spcAft>
            </a:pPr>
            <a:endParaRPr lang="fr-FR" sz="1400" dirty="0">
              <a:solidFill>
                <a:srgbClr val="000000"/>
              </a:solidFill>
              <a:latin typeface="+mn-lt"/>
            </a:endParaRPr>
          </a:p>
          <a:p>
            <a:pPr marL="176213" lvl="1">
              <a:spcAft>
                <a:spcPts val="1200"/>
              </a:spcAft>
            </a:pPr>
            <a:r>
              <a:rPr lang="fr-FR" sz="1400" dirty="0">
                <a:solidFill>
                  <a:srgbClr val="000000"/>
                </a:solidFill>
                <a:latin typeface="+mn-lt"/>
              </a:rPr>
              <a:t>Précisément dégager les forces et les éventuelles limites de cet outil de communication afin de s’assurer de</a:t>
            </a:r>
            <a:r>
              <a:rPr lang="fr-FR" sz="1400" dirty="0">
                <a:solidFill>
                  <a:srgbClr val="000000"/>
                </a:solidFill>
                <a:latin typeface="+mn-lt"/>
                <a:cs typeface="Avenir Medium"/>
              </a:rPr>
              <a:t> l’efficacité de la démarche </a:t>
            </a:r>
            <a:r>
              <a:rPr lang="fr-FR" sz="1400" dirty="0">
                <a:solidFill>
                  <a:srgbClr val="000000"/>
                </a:solidFill>
                <a:latin typeface="+mn-lt"/>
              </a:rPr>
              <a:t>auprès des foyers de conquête (hors pratiquants réguliers).</a:t>
            </a:r>
            <a:endParaRPr lang="fr-FR" sz="1400" dirty="0">
              <a:solidFill>
                <a:srgbClr val="000000"/>
              </a:solidFill>
              <a:latin typeface="+mn-lt"/>
              <a:cs typeface="Avenir Medium"/>
            </a:endParaRP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1823350"/>
      </p:ext>
    </p:extLst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20</a:t>
            </a:fld>
            <a:endParaRPr lang="fr-FR" dirty="0"/>
          </a:p>
        </p:txBody>
      </p:sp>
      <p:sp>
        <p:nvSpPr>
          <p:cNvPr id="25" name="Rectangle 24"/>
          <p:cNvSpPr/>
          <p:nvPr/>
        </p:nvSpPr>
        <p:spPr>
          <a:xfrm>
            <a:off x="755592" y="1381378"/>
            <a:ext cx="3384376" cy="3877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chemeClr val="tx1"/>
                </a:solidFill>
                <a:latin typeface="+mn-lt"/>
              </a:rPr>
              <a:t>Pour tous les lecteurs, le journal de sa paroisse est attractif, apaisant, utile, inspirant</a:t>
            </a:r>
          </a:p>
          <a:p>
            <a:r>
              <a:rPr lang="fr-FR" sz="1200" i="1" dirty="0">
                <a:solidFill>
                  <a:schemeClr val="tx1"/>
                </a:solidFill>
                <a:latin typeface="+mn-lt"/>
              </a:rPr>
              <a:t> </a:t>
            </a:r>
            <a:endParaRPr lang="fr-FR" sz="1200" dirty="0">
              <a:solidFill>
                <a:schemeClr val="tx1"/>
              </a:solidFill>
              <a:latin typeface="+mn-lt"/>
            </a:endParaRPr>
          </a:p>
          <a:p>
            <a:r>
              <a:rPr lang="fr-FR" sz="1200" dirty="0">
                <a:solidFill>
                  <a:schemeClr val="tx1"/>
                </a:solidFill>
                <a:latin typeface="+mn-lt"/>
              </a:rPr>
              <a:t>Avec pour principaux motifs de lecture :</a:t>
            </a:r>
          </a:p>
          <a:p>
            <a:r>
              <a:rPr lang="fr-FR" sz="1200" i="1" dirty="0">
                <a:solidFill>
                  <a:schemeClr val="tx1"/>
                </a:solidFill>
                <a:latin typeface="+mn-lt"/>
              </a:rPr>
              <a:t> </a:t>
            </a:r>
            <a:endParaRPr lang="fr-FR" sz="1200" dirty="0">
              <a:solidFill>
                <a:schemeClr val="tx1"/>
              </a:solidFill>
              <a:latin typeface="+mn-lt"/>
            </a:endParaRPr>
          </a:p>
          <a:p>
            <a:pPr marL="171450" lvl="0" indent="-171450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+mn-lt"/>
              </a:rPr>
              <a:t>L’actualité de la paroisse</a:t>
            </a:r>
          </a:p>
          <a:p>
            <a:pPr marL="171450" lvl="0" indent="-171450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+mn-lt"/>
              </a:rPr>
              <a:t>Plaisir de la lecture</a:t>
            </a:r>
          </a:p>
          <a:p>
            <a:pPr marL="171450" lvl="0" indent="-171450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+mn-lt"/>
              </a:rPr>
              <a:t>Environnement éditorial filtré et réconfortant</a:t>
            </a:r>
          </a:p>
          <a:p>
            <a:pPr marL="171450" lvl="0" indent="-171450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+mn-lt"/>
              </a:rPr>
              <a:t>Actualité sur la vie locale</a:t>
            </a:r>
          </a:p>
          <a:p>
            <a:pPr marL="171450" lvl="0" indent="-171450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+mn-lt"/>
              </a:rPr>
              <a:t>Ressources du tissu local pour les découvrir, pour s’y connecter, pour s’engager</a:t>
            </a:r>
          </a:p>
          <a:p>
            <a:pPr marL="171450" lvl="0" indent="-171450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+mn-lt"/>
              </a:rPr>
              <a:t>Les liens : communauté catholique- mon histoire – mes voisins</a:t>
            </a:r>
          </a:p>
          <a:p>
            <a:pPr marL="171450" lvl="0" indent="-171450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+mn-lt"/>
              </a:rPr>
              <a:t>Sa fonction de réactivation et de vulgarisation</a:t>
            </a:r>
          </a:p>
          <a:p>
            <a:pPr lvl="0"/>
            <a:endParaRPr lang="fr-FR" sz="1200" dirty="0">
              <a:solidFill>
                <a:schemeClr val="tx1"/>
              </a:solidFill>
              <a:latin typeface="+mn-lt"/>
            </a:endParaRPr>
          </a:p>
          <a:p>
            <a:r>
              <a:rPr lang="fr-FR" sz="1200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pPr algn="r"/>
            <a:r>
              <a:rPr lang="fr-FR" sz="1200" i="1" dirty="0">
                <a:solidFill>
                  <a:schemeClr val="tx1"/>
                </a:solidFill>
                <a:latin typeface="+mn-lt"/>
              </a:rPr>
              <a:t>«</a:t>
            </a:r>
            <a:r>
              <a:rPr lang="fr-FR" sz="1000" i="1" dirty="0">
                <a:solidFill>
                  <a:schemeClr val="tx1"/>
                </a:solidFill>
                <a:latin typeface="+mn-lt"/>
              </a:rPr>
              <a:t> C'est tout le temps positif, c'est tout le temps bienveillant. Et c'est concis. C'est de la lecture agréable. Et bien que  ce soit l'église, ça reste assez neutre. » Lille</a:t>
            </a:r>
            <a:endParaRPr lang="fr-FR" sz="1000" dirty="0">
              <a:solidFill>
                <a:schemeClr val="tx1"/>
              </a:solidFill>
              <a:latin typeface="+mn-lt"/>
            </a:endParaRPr>
          </a:p>
          <a:p>
            <a:pPr algn="r"/>
            <a:r>
              <a:rPr lang="fr-FR" sz="1000" b="1" dirty="0">
                <a:solidFill>
                  <a:schemeClr val="tx1"/>
                </a:solidFill>
                <a:latin typeface="+mn-lt"/>
              </a:rPr>
              <a:t> </a:t>
            </a:r>
            <a:endParaRPr lang="fr-FR" sz="1000" dirty="0">
              <a:solidFill>
                <a:schemeClr val="tx1"/>
              </a:solidFill>
              <a:latin typeface="+mn-lt"/>
            </a:endParaRPr>
          </a:p>
          <a:p>
            <a:endParaRPr lang="fr-FR" sz="120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29" name="Connecteur droit 28"/>
          <p:cNvCxnSpPr/>
          <p:nvPr/>
        </p:nvCxnSpPr>
        <p:spPr bwMode="auto">
          <a:xfrm flipH="1">
            <a:off x="4355992" y="1540518"/>
            <a:ext cx="216024" cy="3369252"/>
          </a:xfrm>
          <a:prstGeom prst="line">
            <a:avLst/>
          </a:prstGeom>
          <a:solidFill>
            <a:schemeClr val="accent1"/>
          </a:solidFill>
          <a:ln w="15875" cap="sq" cmpd="sng" algn="ctr">
            <a:solidFill>
              <a:schemeClr val="accent1">
                <a:lumMod val="50000"/>
              </a:schemeClr>
            </a:solidFill>
            <a:prstDash val="sysDot"/>
            <a:round/>
            <a:headEnd type="none" w="sm" len="sm"/>
            <a:tailEnd type="none" w="sm" len="sm"/>
          </a:ln>
          <a:effectLst/>
        </p:spPr>
      </p:cxnSp>
      <p:sp>
        <p:nvSpPr>
          <p:cNvPr id="30" name="Rectangle 29"/>
          <p:cNvSpPr/>
          <p:nvPr/>
        </p:nvSpPr>
        <p:spPr bwMode="auto">
          <a:xfrm>
            <a:off x="899608" y="661298"/>
            <a:ext cx="2988766" cy="468086"/>
          </a:xfrm>
          <a:prstGeom prst="rect">
            <a:avLst/>
          </a:prstGeom>
          <a:solidFill>
            <a:srgbClr val="FFFFFF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dirty="0">
                <a:solidFill>
                  <a:schemeClr val="accent3">
                    <a:lumMod val="75000"/>
                  </a:schemeClr>
                </a:solidFill>
                <a:latin typeface="Avenir Medium"/>
                <a:cs typeface="Avenir Medium"/>
              </a:rPr>
              <a:t>POINTS POSITIFS  </a:t>
            </a:r>
            <a:endParaRPr kumimoji="1" lang="fr-FR" sz="1600" b="0" i="0" u="none" strike="noStrike" cap="none" normalizeH="0" baseline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venir Medium"/>
              <a:cs typeface="Avenir Medium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932056" y="625252"/>
            <a:ext cx="3096343" cy="468094"/>
          </a:xfrm>
          <a:prstGeom prst="rect">
            <a:avLst/>
          </a:prstGeom>
          <a:solidFill>
            <a:srgbClr val="FFFFFF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dirty="0">
                <a:solidFill>
                  <a:schemeClr val="accent5"/>
                </a:solidFill>
                <a:latin typeface="Avenir Medium"/>
                <a:cs typeface="Avenir Medium"/>
              </a:rPr>
              <a:t>POINTS DE PROGRESSION </a:t>
            </a:r>
          </a:p>
        </p:txBody>
      </p:sp>
      <p:sp>
        <p:nvSpPr>
          <p:cNvPr id="32" name="Arrondir un rectangle avec un coin diagonal 31"/>
          <p:cNvSpPr/>
          <p:nvPr/>
        </p:nvSpPr>
        <p:spPr bwMode="auto">
          <a:xfrm>
            <a:off x="683584" y="1237379"/>
            <a:ext cx="3528392" cy="3816407"/>
          </a:xfrm>
          <a:prstGeom prst="round2DiagRect">
            <a:avLst/>
          </a:prstGeom>
          <a:noFill/>
          <a:ln w="12700" cap="sq" cmpd="sng" algn="ctr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33" name="Arrondir un rectangle avec un coin diagonal 32"/>
          <p:cNvSpPr/>
          <p:nvPr/>
        </p:nvSpPr>
        <p:spPr bwMode="auto">
          <a:xfrm>
            <a:off x="4788040" y="1237363"/>
            <a:ext cx="3456368" cy="3816407"/>
          </a:xfrm>
          <a:prstGeom prst="round2DiagRect">
            <a:avLst/>
          </a:prstGeom>
          <a:noFill/>
          <a:ln w="12700" cap="sq" cmpd="sng" algn="ctr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rgbClr val="B54721"/>
              </a:solidFill>
              <a:effectLst/>
              <a:latin typeface="Arial" pitchFamily="-10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869856" y="1308785"/>
            <a:ext cx="33025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000000"/>
                </a:solidFill>
                <a:latin typeface="+mn-lt"/>
              </a:rPr>
              <a:t> </a:t>
            </a: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171450" lvl="0" indent="-171450">
              <a:buFont typeface="Arial"/>
              <a:buChar char="•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Sortir des contenus traditionnels pour faire progresser le niveau d’intérêt</a:t>
            </a:r>
          </a:p>
          <a:p>
            <a:pPr marL="171450" lvl="0" indent="-171450">
              <a:buFont typeface="Arial"/>
              <a:buChar char="•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Inviter à s’acculturer : donner le contexte, rappeler, expliquer, être inclusif</a:t>
            </a:r>
          </a:p>
          <a:p>
            <a:pPr marL="171450" lvl="0" indent="-171450">
              <a:buFont typeface="Arial"/>
              <a:buChar char="•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S’ouvrir à des sujets du quotidien pour se rapprocher des attentes et des préoccupations des gens et faciliter la connexion</a:t>
            </a:r>
          </a:p>
          <a:p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r>
              <a:rPr lang="fr-FR" sz="1200" dirty="0">
                <a:solidFill>
                  <a:srgbClr val="000000"/>
                </a:solidFill>
                <a:latin typeface="+mn-lt"/>
              </a:rPr>
              <a:t>Sur la base de 3 obstacles à l’adhésion chez les déconnectés bienveillants, (dé)connectés crispés, connectés fonctionnels : </a:t>
            </a:r>
          </a:p>
          <a:p>
            <a:pPr marL="171450" lvl="0" indent="-171450">
              <a:buFont typeface="Lucida Grande"/>
              <a:buChar char="-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La perception d’un journal pour initiés ou engagés, pas assez ancré dans la vie </a:t>
            </a:r>
          </a:p>
          <a:p>
            <a:pPr marL="171450" lvl="0" indent="-171450">
              <a:buFont typeface="Lucida Grande"/>
              <a:buChar char="-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La perception d’un manque d’accueil et de signaux de bienvenue</a:t>
            </a:r>
          </a:p>
          <a:p>
            <a:pPr marL="171450" lvl="0" indent="-171450">
              <a:buFont typeface="Lucida Grande"/>
              <a:buChar char="-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Le manque de sujets d’ouverture </a:t>
            </a:r>
          </a:p>
          <a:p>
            <a:pPr lvl="0">
              <a:spcAft>
                <a:spcPts val="1200"/>
              </a:spcAft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 </a:t>
            </a:r>
          </a:p>
        </p:txBody>
      </p:sp>
      <p:sp>
        <p:nvSpPr>
          <p:cNvPr id="14" name="ZoneTexte 13"/>
          <p:cNvSpPr txBox="1">
            <a:spLocks noChangeArrowheads="1"/>
          </p:cNvSpPr>
          <p:nvPr/>
        </p:nvSpPr>
        <p:spPr bwMode="auto">
          <a:xfrm>
            <a:off x="638376" y="255920"/>
            <a:ext cx="59763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QUEL BILAN POUR LE JOURNAL PAROISSIAL ? </a:t>
            </a:r>
          </a:p>
        </p:txBody>
      </p:sp>
    </p:spTree>
    <p:extLst>
      <p:ext uri="{BB962C8B-B14F-4D97-AF65-F5344CB8AC3E}">
        <p14:creationId xmlns:p14="http://schemas.microsoft.com/office/powerpoint/2010/main" val="3536190327"/>
      </p:ext>
    </p:extLst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CE8498-497B-41D7-BC71-334F04ED98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21</a:t>
            </a:fld>
            <a:endParaRPr lang="fr-FR" dirty="0"/>
          </a:p>
        </p:txBody>
      </p:sp>
      <p:pic>
        <p:nvPicPr>
          <p:cNvPr id="5" name="Image 4" descr="MM_logocarre-1.png">
            <a:extLst>
              <a:ext uri="{FF2B5EF4-FFF2-40B4-BE49-F238E27FC236}">
                <a16:creationId xmlns:a16="http://schemas.microsoft.com/office/drawing/2014/main" id="{4C91C843-1759-4D72-9387-121F92BD105F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12B04E77-D51F-4C5B-904A-BC78D45C7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376" y="255920"/>
            <a:ext cx="37449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3 SCENARIOS POUR DEMAIN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2D63DFF5-5FF7-4EB6-8AA9-9D06C72A5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400158"/>
              </p:ext>
            </p:extLst>
          </p:nvPr>
        </p:nvGraphicFramePr>
        <p:xfrm>
          <a:off x="1011151" y="759976"/>
          <a:ext cx="7121698" cy="36933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{9DCAF9ED-07DC-4A11-8D7F-57B35C25682E}</a:tableStyleId>
              </a:tblPr>
              <a:tblGrid>
                <a:gridCol w="7121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933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</a:rPr>
                        <a:t>1/ Journal de proximité pour catholiques engagés</a:t>
                      </a:r>
                      <a:endParaRPr lang="fr-FR" sz="1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4686988A-38B8-43EF-9034-9385C8999E51}"/>
              </a:ext>
            </a:extLst>
          </p:cNvPr>
          <p:cNvSpPr/>
          <p:nvPr/>
        </p:nvSpPr>
        <p:spPr>
          <a:xfrm>
            <a:off x="336473" y="3425608"/>
            <a:ext cx="2808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i="1" dirty="0">
                <a:solidFill>
                  <a:schemeClr val="tx1"/>
                </a:solidFill>
                <a:latin typeface="Avenir Book"/>
                <a:cs typeface="Avenir Book"/>
              </a:rPr>
              <a:t>« Ici, notre communauté est active »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914F5518-6A95-4039-A775-9040E44EA1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501629"/>
              </p:ext>
            </p:extLst>
          </p:nvPr>
        </p:nvGraphicFramePr>
        <p:xfrm>
          <a:off x="395536" y="1923637"/>
          <a:ext cx="2621492" cy="201398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621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13983">
                <a:tc>
                  <a:txBody>
                    <a:bodyPr/>
                    <a:lstStyle/>
                    <a:p>
                      <a:pPr algn="ctr"/>
                      <a:r>
                        <a:rPr lang="fr-FR" sz="1400" u="none" baseline="0" dirty="0" err="1"/>
                        <a:t>Etre</a:t>
                      </a:r>
                      <a:r>
                        <a:rPr lang="fr-FR" sz="1400" u="none" baseline="0" dirty="0"/>
                        <a:t> un outil au service </a:t>
                      </a:r>
                    </a:p>
                    <a:p>
                      <a:pPr algn="ctr"/>
                      <a:r>
                        <a:rPr lang="fr-FR" sz="1400" u="none" baseline="0" dirty="0"/>
                        <a:t>du projet de la paroisse </a:t>
                      </a:r>
                    </a:p>
                    <a:p>
                      <a:pPr algn="ctr"/>
                      <a:r>
                        <a:rPr lang="fr-FR" sz="1400" u="none" baseline="0" dirty="0"/>
                        <a:t>et de la communauté</a:t>
                      </a:r>
                    </a:p>
                    <a:p>
                      <a:pPr algn="ctr"/>
                      <a:endParaRPr lang="fr-FR" sz="1400" b="0" u="none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sz="1400" b="0" u="none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sz="1400" b="0" u="none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sz="1400" b="0" u="none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sz="1400" b="0" u="none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034F105-0961-4B71-8032-691DF4AA86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360464"/>
              </p:ext>
            </p:extLst>
          </p:nvPr>
        </p:nvGraphicFramePr>
        <p:xfrm>
          <a:off x="3119212" y="1934027"/>
          <a:ext cx="2621491" cy="328145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62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81450">
                <a:tc>
                  <a:txBody>
                    <a:bodyPr/>
                    <a:lstStyle/>
                    <a:p>
                      <a:pPr marL="177800" indent="-177800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fr-FR" sz="1400" b="0" dirty="0"/>
                        <a:t> </a:t>
                      </a:r>
                      <a:r>
                        <a:rPr lang="fr-FR" sz="1400" b="0" dirty="0" err="1"/>
                        <a:t>Etre</a:t>
                      </a:r>
                      <a:r>
                        <a:rPr lang="fr-FR" sz="1400" b="0" dirty="0"/>
                        <a:t> un miroir identitaire positif de la communauté </a:t>
                      </a:r>
                    </a:p>
                    <a:p>
                      <a:pPr marL="177800" indent="-177800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fr-FR" sz="1400" b="0" dirty="0"/>
                        <a:t>Donner accès à une vue d’ensemble de la vie de la paroisse et de ses activités  </a:t>
                      </a:r>
                    </a:p>
                    <a:p>
                      <a:pPr marL="177800" indent="-177800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fr-FR" sz="1400" b="0" dirty="0"/>
                        <a:t>Incarner et exprimer les liens de la communauté</a:t>
                      </a:r>
                    </a:p>
                    <a:p>
                      <a:pPr marL="177800" indent="-177800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fr-FR" sz="1400" b="0" dirty="0" err="1"/>
                        <a:t>Etre</a:t>
                      </a:r>
                      <a:r>
                        <a:rPr lang="fr-FR" sz="1400" b="0" dirty="0"/>
                        <a:t> pratique et utile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A1CF308C-AE9B-4C1B-A1D6-898093C393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128808"/>
              </p:ext>
            </p:extLst>
          </p:nvPr>
        </p:nvGraphicFramePr>
        <p:xfrm>
          <a:off x="5835001" y="1923637"/>
          <a:ext cx="2808000" cy="3280943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8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80943">
                <a:tc>
                  <a:txBody>
                    <a:bodyPr/>
                    <a:lstStyle/>
                    <a:p>
                      <a:pPr marL="177800" indent="-177800">
                        <a:spcAft>
                          <a:spcPts val="600"/>
                        </a:spcAft>
                        <a:buFont typeface="Wingdings" charset="2"/>
                        <a:buChar char="✴"/>
                      </a:pPr>
                      <a:r>
                        <a:rPr lang="fr-FR" sz="1600" b="0" kern="1200" dirty="0"/>
                        <a:t>La vie de la paroisse et de la communauté </a:t>
                      </a:r>
                    </a:p>
                    <a:p>
                      <a:pPr marL="177800" indent="-177800">
                        <a:spcAft>
                          <a:spcPts val="600"/>
                        </a:spcAft>
                        <a:buFont typeface="Wingdings" charset="2"/>
                        <a:buChar char="✴"/>
                      </a:pPr>
                      <a:r>
                        <a:rPr lang="fr-FR" sz="1600" b="0" kern="1200" dirty="0"/>
                        <a:t>Des informations pratiques</a:t>
                      </a:r>
                    </a:p>
                    <a:p>
                      <a:pPr marL="177800" indent="-177800">
                        <a:spcAft>
                          <a:spcPts val="600"/>
                        </a:spcAft>
                        <a:buFont typeface="Wingdings" charset="2"/>
                        <a:buChar char="✴"/>
                      </a:pPr>
                      <a:r>
                        <a:rPr lang="fr-FR" sz="1600" b="0" kern="1200" dirty="0"/>
                        <a:t>La parole institutionnelle rassurante</a:t>
                      </a:r>
                    </a:p>
                    <a:p>
                      <a:pPr marL="177800" indent="-177800">
                        <a:spcAft>
                          <a:spcPts val="600"/>
                        </a:spcAft>
                        <a:buFont typeface="Wingdings" charset="2"/>
                        <a:buChar char="✴"/>
                      </a:pPr>
                      <a:r>
                        <a:rPr lang="fr-FR" sz="1600" b="0" kern="1200" dirty="0"/>
                        <a:t>Outils pastoraux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ED82618-FDF7-4DE6-942D-7E332E40FB04}"/>
              </a:ext>
            </a:extLst>
          </p:cNvPr>
          <p:cNvCxnSpPr>
            <a:cxnSpLocks/>
          </p:cNvCxnSpPr>
          <p:nvPr/>
        </p:nvCxnSpPr>
        <p:spPr bwMode="auto">
          <a:xfrm>
            <a:off x="5724128" y="2067653"/>
            <a:ext cx="0" cy="2230007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rgbClr val="92D05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20583BF9-B0F3-4BD2-9B52-E8570788F4C3}"/>
              </a:ext>
            </a:extLst>
          </p:cNvPr>
          <p:cNvCxnSpPr>
            <a:cxnSpLocks/>
          </p:cNvCxnSpPr>
          <p:nvPr/>
        </p:nvCxnSpPr>
        <p:spPr bwMode="auto">
          <a:xfrm>
            <a:off x="2987824" y="2067653"/>
            <a:ext cx="0" cy="2302015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rgbClr val="92D05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A2D8F523-E502-4978-A863-1C4FC052601E}"/>
              </a:ext>
            </a:extLst>
          </p:cNvPr>
          <p:cNvSpPr txBox="1"/>
          <p:nvPr/>
        </p:nvSpPr>
        <p:spPr>
          <a:xfrm>
            <a:off x="6228184" y="1489348"/>
            <a:ext cx="2291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Axes éditoriaux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106691A-8567-4426-888C-6517FA4A00CD}"/>
              </a:ext>
            </a:extLst>
          </p:cNvPr>
          <p:cNvSpPr txBox="1"/>
          <p:nvPr/>
        </p:nvSpPr>
        <p:spPr>
          <a:xfrm>
            <a:off x="3139097" y="1489348"/>
            <a:ext cx="25474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Missions lecteurs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F12756B-51FB-4233-9C45-A70270F52D50}"/>
              </a:ext>
            </a:extLst>
          </p:cNvPr>
          <p:cNvSpPr txBox="1"/>
          <p:nvPr/>
        </p:nvSpPr>
        <p:spPr>
          <a:xfrm>
            <a:off x="1202424" y="1489348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Projet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FC2EF34-2900-4C9D-9A4A-20059A320A73}"/>
              </a:ext>
            </a:extLst>
          </p:cNvPr>
          <p:cNvSpPr txBox="1"/>
          <p:nvPr/>
        </p:nvSpPr>
        <p:spPr>
          <a:xfrm>
            <a:off x="3625267" y="1140341"/>
            <a:ext cx="1983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1200" b="1" dirty="0">
                <a:solidFill>
                  <a:schemeClr val="tx1"/>
                </a:solidFill>
              </a:rPr>
              <a:t>Connectés engagés</a:t>
            </a:r>
          </a:p>
        </p:txBody>
      </p:sp>
    </p:spTree>
    <p:extLst>
      <p:ext uri="{BB962C8B-B14F-4D97-AF65-F5344CB8AC3E}">
        <p14:creationId xmlns:p14="http://schemas.microsoft.com/office/powerpoint/2010/main" val="10447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CE8498-497B-41D7-BC71-334F04ED98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22</a:t>
            </a:fld>
            <a:endParaRPr lang="fr-FR" dirty="0"/>
          </a:p>
        </p:txBody>
      </p:sp>
      <p:pic>
        <p:nvPicPr>
          <p:cNvPr id="5" name="Image 4" descr="MM_logocarre-1.png">
            <a:extLst>
              <a:ext uri="{FF2B5EF4-FFF2-40B4-BE49-F238E27FC236}">
                <a16:creationId xmlns:a16="http://schemas.microsoft.com/office/drawing/2014/main" id="{4C91C843-1759-4D72-9387-121F92BD105F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12B04E77-D51F-4C5B-904A-BC78D45C7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376" y="255920"/>
            <a:ext cx="37449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3 SCENARIOS POUR DEMAIN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2D63DFF5-5FF7-4EB6-8AA9-9D06C72A5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28791"/>
              </p:ext>
            </p:extLst>
          </p:nvPr>
        </p:nvGraphicFramePr>
        <p:xfrm>
          <a:off x="1011151" y="759976"/>
          <a:ext cx="7121698" cy="36933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{9DCAF9ED-07DC-4A11-8D7F-57B35C25682E}</a:tableStyleId>
              </a:tblPr>
              <a:tblGrid>
                <a:gridCol w="7121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933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</a:rPr>
                        <a:t>2/ Journal de proximité pour les connectés à l’Institution </a:t>
                      </a:r>
                      <a:endParaRPr lang="fr-FR" sz="1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4686988A-38B8-43EF-9034-9385C8999E51}"/>
              </a:ext>
            </a:extLst>
          </p:cNvPr>
          <p:cNvSpPr/>
          <p:nvPr/>
        </p:nvSpPr>
        <p:spPr>
          <a:xfrm>
            <a:off x="395536" y="4659941"/>
            <a:ext cx="280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i="1" dirty="0">
                <a:solidFill>
                  <a:schemeClr val="tx1"/>
                </a:solidFill>
                <a:latin typeface="Avenir Book"/>
                <a:cs typeface="Avenir Book"/>
              </a:rPr>
              <a:t>« Ici, la communauté des catholiques 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i="1" dirty="0">
                <a:solidFill>
                  <a:schemeClr val="tx1"/>
                </a:solidFill>
                <a:latin typeface="Avenir Book"/>
                <a:cs typeface="Avenir Book"/>
              </a:rPr>
              <a:t>est reliée, vivante, dynamique »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914F5518-6A95-4039-A775-9040E44EA1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760037"/>
              </p:ext>
            </p:extLst>
          </p:nvPr>
        </p:nvGraphicFramePr>
        <p:xfrm>
          <a:off x="395536" y="1923637"/>
          <a:ext cx="2621492" cy="265176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621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92288">
                <a:tc>
                  <a:txBody>
                    <a:bodyPr/>
                    <a:lstStyle/>
                    <a:p>
                      <a:pPr algn="ctr"/>
                      <a:r>
                        <a:rPr lang="fr-FR" sz="1400" u="none" baseline="0" dirty="0" err="1"/>
                        <a:t>Etre</a:t>
                      </a:r>
                      <a:r>
                        <a:rPr lang="fr-FR" sz="1400" u="none" baseline="0" dirty="0"/>
                        <a:t> un outil de connexion </a:t>
                      </a:r>
                    </a:p>
                    <a:p>
                      <a:pPr algn="ctr"/>
                      <a:r>
                        <a:rPr lang="fr-FR" sz="1400" u="none" baseline="0" dirty="0"/>
                        <a:t>entre les différentes communautés catholiques</a:t>
                      </a:r>
                    </a:p>
                    <a:p>
                      <a:pPr algn="ctr"/>
                      <a:r>
                        <a:rPr lang="fr-FR" sz="1400" u="none" baseline="0" dirty="0"/>
                        <a:t> sur leur territoire de vie</a:t>
                      </a:r>
                    </a:p>
                    <a:p>
                      <a:pPr algn="ctr"/>
                      <a:r>
                        <a:rPr lang="fr-FR" sz="1400" u="none" baseline="0" dirty="0"/>
                        <a:t>(Parents, enfants, enseignants, acteurs locaux, associations, bénévoles,..)</a:t>
                      </a:r>
                    </a:p>
                    <a:p>
                      <a:pPr algn="ctr"/>
                      <a:endParaRPr lang="fr-FR" sz="1400" b="0" u="none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sz="1400" b="0" u="none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sz="1400" b="0" u="none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sz="1400" b="0" u="none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sz="1400" b="0" u="none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034F105-0961-4B71-8032-691DF4AA86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091297"/>
              </p:ext>
            </p:extLst>
          </p:nvPr>
        </p:nvGraphicFramePr>
        <p:xfrm>
          <a:off x="3271917" y="1934027"/>
          <a:ext cx="2308195" cy="328145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308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81450">
                <a:tc>
                  <a:txBody>
                    <a:bodyPr/>
                    <a:lstStyle/>
                    <a:p>
                      <a:pPr marL="177800" indent="-177800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fr-FR" sz="1400" b="0" dirty="0" err="1"/>
                        <a:t>Etre</a:t>
                      </a:r>
                      <a:r>
                        <a:rPr lang="fr-FR" sz="1400" b="0" dirty="0"/>
                        <a:t> une vitrine de </a:t>
                      </a:r>
                      <a:br>
                        <a:rPr lang="fr-FR" sz="1400" b="0" dirty="0"/>
                      </a:br>
                      <a:r>
                        <a:rPr lang="fr-FR" sz="1400" b="0" dirty="0"/>
                        <a:t>la diversité des liens </a:t>
                      </a:r>
                      <a:br>
                        <a:rPr lang="fr-FR" sz="1400" b="0" dirty="0"/>
                      </a:br>
                      <a:r>
                        <a:rPr lang="fr-FR" sz="1400" b="0" dirty="0"/>
                        <a:t>et des activités de </a:t>
                      </a:r>
                      <a:br>
                        <a:rPr lang="fr-FR" sz="1400" b="0" dirty="0"/>
                      </a:br>
                      <a:r>
                        <a:rPr lang="fr-FR" sz="1400" b="0" dirty="0"/>
                        <a:t>la communauté catholique élargie</a:t>
                      </a:r>
                    </a:p>
                    <a:p>
                      <a:pPr marL="177800" indent="-177800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fr-FR" sz="1400" b="0" dirty="0"/>
                        <a:t>Mettre en réseau, être </a:t>
                      </a:r>
                      <a:br>
                        <a:rPr lang="fr-FR" sz="1400" b="0" dirty="0"/>
                      </a:br>
                      <a:r>
                        <a:rPr lang="fr-FR" sz="1400" b="0" dirty="0"/>
                        <a:t>un passeur, un animateur</a:t>
                      </a:r>
                    </a:p>
                    <a:p>
                      <a:pPr marL="177800" indent="-177800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fr-FR" sz="1400" b="0" dirty="0" err="1"/>
                        <a:t>Etre</a:t>
                      </a:r>
                      <a:r>
                        <a:rPr lang="fr-FR" sz="1400" b="0" dirty="0"/>
                        <a:t> dans l’accueil et l’échange</a:t>
                      </a:r>
                    </a:p>
                    <a:p>
                      <a:pPr marL="177800" indent="-177800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fr-FR" sz="1400" b="0" dirty="0" err="1"/>
                        <a:t>Etre</a:t>
                      </a:r>
                      <a:r>
                        <a:rPr lang="fr-FR" sz="1400" b="0" dirty="0"/>
                        <a:t> pratique et utile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A1CF308C-AE9B-4C1B-A1D6-898093C393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814850"/>
              </p:ext>
            </p:extLst>
          </p:nvPr>
        </p:nvGraphicFramePr>
        <p:xfrm>
          <a:off x="5835001" y="1923637"/>
          <a:ext cx="2808000" cy="33070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8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80943">
                <a:tc>
                  <a:txBody>
                    <a:bodyPr/>
                    <a:lstStyle/>
                    <a:p>
                      <a:pPr marL="177800" indent="-177800">
                        <a:spcAft>
                          <a:spcPts val="600"/>
                        </a:spcAft>
                        <a:buFont typeface="Wingdings" charset="2"/>
                        <a:buChar char="✴"/>
                      </a:pPr>
                      <a:r>
                        <a:rPr lang="fr-FR" sz="1400" b="1" kern="1200" dirty="0"/>
                        <a:t>Les</a:t>
                      </a:r>
                      <a:r>
                        <a:rPr lang="fr-FR" sz="1400" b="1" kern="1200" baseline="0" dirty="0"/>
                        <a:t> essentiels </a:t>
                      </a:r>
                      <a:r>
                        <a:rPr lang="fr-FR" sz="1400" b="0" kern="1200" baseline="0" dirty="0"/>
                        <a:t>de la vie de la communauté sur le territoire </a:t>
                      </a:r>
                      <a:endParaRPr lang="fr-FR" sz="1400" b="0" kern="1200" dirty="0"/>
                    </a:p>
                    <a:p>
                      <a:pPr marL="177800" marR="0" indent="-1778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charset="2"/>
                        <a:buChar char="✴"/>
                        <a:tabLst/>
                        <a:defRPr/>
                      </a:pPr>
                      <a:r>
                        <a:rPr lang="fr-FR" sz="1400" b="1" kern="1200" dirty="0"/>
                        <a:t> Informations utiles et pratiques </a:t>
                      </a:r>
                      <a:r>
                        <a:rPr lang="fr-FR" sz="1400" b="0" kern="1200" dirty="0"/>
                        <a:t>de la paroisse et des associations péri- scolaires sur le</a:t>
                      </a:r>
                      <a:r>
                        <a:rPr lang="fr-FR" sz="1400" b="0" kern="1200" baseline="0" dirty="0"/>
                        <a:t> territoire</a:t>
                      </a:r>
                      <a:r>
                        <a:rPr lang="fr-FR" sz="1400" b="0" kern="1200" dirty="0"/>
                        <a:t> de vie (Qui fait quoi, quand, comment</a:t>
                      </a:r>
                      <a:r>
                        <a:rPr lang="fr-FR" sz="1400" b="0" kern="1200" baseline="0" dirty="0"/>
                        <a:t> / A ne pas manquer,</a:t>
                      </a:r>
                      <a:r>
                        <a:rPr lang="mr-IN" sz="1400" b="0" kern="1200" baseline="0" dirty="0"/>
                        <a:t>…</a:t>
                      </a:r>
                      <a:r>
                        <a:rPr lang="fr-FR" sz="1400" b="0" kern="1200" baseline="0" dirty="0"/>
                        <a:t>)</a:t>
                      </a:r>
                      <a:endParaRPr lang="fr-FR" sz="1400" b="0" kern="1200" dirty="0"/>
                    </a:p>
                    <a:p>
                      <a:pPr marL="177800" indent="-177800">
                        <a:spcAft>
                          <a:spcPts val="600"/>
                        </a:spcAft>
                        <a:buFont typeface="Wingdings" charset="2"/>
                        <a:buChar char="✴"/>
                      </a:pPr>
                      <a:r>
                        <a:rPr lang="fr-FR" sz="1400" b="1" kern="1200" dirty="0"/>
                        <a:t>Les actions positives et efficaces de l’Institution </a:t>
                      </a:r>
                      <a:r>
                        <a:rPr lang="fr-FR" sz="1400" b="0" kern="1200" dirty="0"/>
                        <a:t>(Avant / Après</a:t>
                      </a:r>
                      <a:r>
                        <a:rPr lang="fr-FR" sz="1400" b="0" kern="1200" baseline="0" dirty="0"/>
                        <a:t> </a:t>
                      </a:r>
                      <a:r>
                        <a:rPr lang="mr-IN" sz="1400" b="0" kern="1200" baseline="0" dirty="0"/>
                        <a:t>–</a:t>
                      </a:r>
                      <a:r>
                        <a:rPr lang="fr-FR" sz="1400" b="0" kern="1200" baseline="0" dirty="0"/>
                        <a:t> les +, les gains</a:t>
                      </a:r>
                      <a:r>
                        <a:rPr lang="mr-IN" sz="1400" b="0" kern="1200" baseline="0" dirty="0"/>
                        <a:t>…</a:t>
                      </a:r>
                      <a:r>
                        <a:rPr lang="fr-FR" sz="1400" b="0" kern="1200" dirty="0"/>
                        <a:t>)</a:t>
                      </a:r>
                    </a:p>
                    <a:p>
                      <a:pPr marL="177800" indent="-177800">
                        <a:spcAft>
                          <a:spcPts val="600"/>
                        </a:spcAft>
                        <a:buFont typeface="Wingdings" charset="2"/>
                        <a:buChar char="✴"/>
                      </a:pPr>
                      <a:r>
                        <a:rPr lang="fr-FR" sz="1400" b="1" kern="1200" dirty="0"/>
                        <a:t>Invitation</a:t>
                      </a:r>
                      <a:r>
                        <a:rPr lang="fr-FR" sz="1400" b="1" kern="1200" baseline="0" dirty="0"/>
                        <a:t> aux échanges</a:t>
                      </a:r>
                      <a:r>
                        <a:rPr lang="fr-FR" sz="1400" b="0" kern="1200" baseline="0" dirty="0"/>
                        <a:t>, aux interactions, à la prise de parole (lieux, moments, réseaux, réactions</a:t>
                      </a:r>
                      <a:r>
                        <a:rPr lang="mr-IN" sz="1400" b="0" kern="1200" baseline="0" dirty="0"/>
                        <a:t>…</a:t>
                      </a:r>
                      <a:r>
                        <a:rPr lang="fr-FR" sz="1400" b="0" kern="1200" baseline="0" dirty="0"/>
                        <a:t>)</a:t>
                      </a:r>
                      <a:endParaRPr lang="fr-FR" sz="1400" b="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ED82618-FDF7-4DE6-942D-7E332E40FB04}"/>
              </a:ext>
            </a:extLst>
          </p:cNvPr>
          <p:cNvCxnSpPr/>
          <p:nvPr/>
        </p:nvCxnSpPr>
        <p:spPr bwMode="auto">
          <a:xfrm>
            <a:off x="5724128" y="2067653"/>
            <a:ext cx="0" cy="3053953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rgbClr val="FF66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20583BF9-B0F3-4BD2-9B52-E8570788F4C3}"/>
              </a:ext>
            </a:extLst>
          </p:cNvPr>
          <p:cNvCxnSpPr/>
          <p:nvPr/>
        </p:nvCxnSpPr>
        <p:spPr bwMode="auto">
          <a:xfrm>
            <a:off x="3131840" y="2067653"/>
            <a:ext cx="0" cy="3053953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rgbClr val="FF66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A2D8F523-E502-4978-A863-1C4FC052601E}"/>
              </a:ext>
            </a:extLst>
          </p:cNvPr>
          <p:cNvSpPr txBox="1"/>
          <p:nvPr/>
        </p:nvSpPr>
        <p:spPr>
          <a:xfrm>
            <a:off x="6228184" y="1489348"/>
            <a:ext cx="2291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6600"/>
                </a:solidFill>
              </a:rPr>
              <a:t>Axes éditoriaux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106691A-8567-4426-888C-6517FA4A00CD}"/>
              </a:ext>
            </a:extLst>
          </p:cNvPr>
          <p:cNvSpPr txBox="1"/>
          <p:nvPr/>
        </p:nvSpPr>
        <p:spPr>
          <a:xfrm>
            <a:off x="3139097" y="1489348"/>
            <a:ext cx="25474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6600"/>
                </a:solidFill>
              </a:rPr>
              <a:t>Missions lecteurs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F12756B-51FB-4233-9C45-A70270F52D50}"/>
              </a:ext>
            </a:extLst>
          </p:cNvPr>
          <p:cNvSpPr txBox="1"/>
          <p:nvPr/>
        </p:nvSpPr>
        <p:spPr>
          <a:xfrm>
            <a:off x="1202424" y="1489348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6600"/>
                </a:solidFill>
              </a:rPr>
              <a:t>Projet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4616837-E18D-4DA1-890F-EF50820019A4}"/>
              </a:ext>
            </a:extLst>
          </p:cNvPr>
          <p:cNvSpPr txBox="1"/>
          <p:nvPr/>
        </p:nvSpPr>
        <p:spPr>
          <a:xfrm>
            <a:off x="2619382" y="1140341"/>
            <a:ext cx="3905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1200" b="1" dirty="0">
                <a:solidFill>
                  <a:schemeClr val="tx1"/>
                </a:solidFill>
              </a:rPr>
              <a:t>Connectés engagés + Connectés fonctionnels</a:t>
            </a:r>
          </a:p>
        </p:txBody>
      </p:sp>
    </p:spTree>
    <p:extLst>
      <p:ext uri="{BB962C8B-B14F-4D97-AF65-F5344CB8AC3E}">
        <p14:creationId xmlns:p14="http://schemas.microsoft.com/office/powerpoint/2010/main" val="9009665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CE8498-497B-41D7-BC71-334F04ED98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23</a:t>
            </a:fld>
            <a:endParaRPr lang="fr-FR" dirty="0"/>
          </a:p>
        </p:txBody>
      </p:sp>
      <p:pic>
        <p:nvPicPr>
          <p:cNvPr id="5" name="Image 4" descr="MM_logocarre-1.png">
            <a:extLst>
              <a:ext uri="{FF2B5EF4-FFF2-40B4-BE49-F238E27FC236}">
                <a16:creationId xmlns:a16="http://schemas.microsoft.com/office/drawing/2014/main" id="{4C91C843-1759-4D72-9387-121F92BD105F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12B04E77-D51F-4C5B-904A-BC78D45C7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376" y="255920"/>
            <a:ext cx="37449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3 SCENARIOS POUR DEMAIN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2D63DFF5-5FF7-4EB6-8AA9-9D06C72A5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190069"/>
              </p:ext>
            </p:extLst>
          </p:nvPr>
        </p:nvGraphicFramePr>
        <p:xfrm>
          <a:off x="1011151" y="759976"/>
          <a:ext cx="7121698" cy="36933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{9DCAF9ED-07DC-4A11-8D7F-57B35C25682E}</a:tableStyleId>
              </a:tblPr>
              <a:tblGrid>
                <a:gridCol w="7121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933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</a:rPr>
                        <a:t>3/ Journal de proximité catholique à</a:t>
                      </a:r>
                      <a:r>
                        <a:rPr lang="fr-FR" sz="1400" baseline="0" dirty="0">
                          <a:solidFill>
                            <a:srgbClr val="000000"/>
                          </a:solidFill>
                        </a:rPr>
                        <a:t> vocation grand public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fr-FR" sz="1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4686988A-38B8-43EF-9034-9385C8999E51}"/>
              </a:ext>
            </a:extLst>
          </p:cNvPr>
          <p:cNvSpPr/>
          <p:nvPr/>
        </p:nvSpPr>
        <p:spPr>
          <a:xfrm>
            <a:off x="395536" y="4659941"/>
            <a:ext cx="280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i="1" dirty="0">
                <a:solidFill>
                  <a:schemeClr val="tx1"/>
                </a:solidFill>
                <a:latin typeface="Avenir Book"/>
                <a:cs typeface="Avenir Book"/>
              </a:rPr>
              <a:t>« Ici, ensemble, comme nous sommes, 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i="1" dirty="0">
                <a:solidFill>
                  <a:schemeClr val="tx1"/>
                </a:solidFill>
                <a:latin typeface="Avenir Book"/>
                <a:cs typeface="Avenir Book"/>
              </a:rPr>
              <a:t>et comme nous l’espérons »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914F5518-6A95-4039-A775-9040E44EA1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134248"/>
              </p:ext>
            </p:extLst>
          </p:nvPr>
        </p:nvGraphicFramePr>
        <p:xfrm>
          <a:off x="395536" y="1923637"/>
          <a:ext cx="2621492" cy="35052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621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92288">
                <a:tc>
                  <a:txBody>
                    <a:bodyPr/>
                    <a:lstStyle/>
                    <a:p>
                      <a:pPr algn="ctr"/>
                      <a:r>
                        <a:rPr lang="fr-FR" sz="1400" u="none" baseline="0" dirty="0"/>
                        <a:t>Etre un outil au service d’un territoire solidaire, ouvert, </a:t>
                      </a:r>
                    </a:p>
                    <a:p>
                      <a:pPr algn="ctr"/>
                      <a:r>
                        <a:rPr lang="fr-FR" sz="1400" u="none" baseline="0" dirty="0"/>
                        <a:t>en mouvement</a:t>
                      </a:r>
                    </a:p>
                    <a:p>
                      <a:pPr algn="ctr"/>
                      <a:r>
                        <a:rPr lang="fr-FR" sz="1400" u="none" baseline="0" dirty="0"/>
                        <a:t> </a:t>
                      </a:r>
                    </a:p>
                    <a:p>
                      <a:pPr algn="ctr"/>
                      <a:r>
                        <a:rPr lang="fr-FR" sz="1400" b="0" u="none" baseline="0" dirty="0"/>
                        <a:t>Etre un outil de soutien auprès de ceux qui ont besoin d’apaisement et réconfort /</a:t>
                      </a:r>
                    </a:p>
                    <a:p>
                      <a:pPr algn="ctr"/>
                      <a:r>
                        <a:rPr lang="fr-FR" sz="1400" b="0" u="none" baseline="0" dirty="0"/>
                        <a:t>de ceux qui veulent se sentir utiles / </a:t>
                      </a:r>
                    </a:p>
                    <a:p>
                      <a:pPr algn="ctr"/>
                      <a:r>
                        <a:rPr lang="fr-FR" sz="1400" b="0" u="none" baseline="0" dirty="0"/>
                        <a:t>de ceux qui misent sur les liens pour vivre leur vie « en mieux » </a:t>
                      </a:r>
                    </a:p>
                    <a:p>
                      <a:pPr algn="ctr"/>
                      <a:endParaRPr lang="fr-FR" sz="1400" b="0" u="none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sz="1400" b="0" u="none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sz="1400" b="0" u="none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sz="1400" b="0" u="none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sz="1400" b="0" u="none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034F105-0961-4B71-8032-691DF4AA86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750336"/>
              </p:ext>
            </p:extLst>
          </p:nvPr>
        </p:nvGraphicFramePr>
        <p:xfrm>
          <a:off x="3271917" y="1934027"/>
          <a:ext cx="2308195" cy="328145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308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81450">
                <a:tc>
                  <a:txBody>
                    <a:bodyPr/>
                    <a:lstStyle/>
                    <a:p>
                      <a:pPr marL="177800" indent="-177800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fr-FR" sz="1400" b="0" dirty="0"/>
                        <a:t>Etre</a:t>
                      </a:r>
                      <a:r>
                        <a:rPr lang="fr-FR" sz="1400" b="0" baseline="0" dirty="0"/>
                        <a:t> en miroir de la vie locale, des modes de vie, des initiatives, des nouvelles formes d’entraide</a:t>
                      </a:r>
                      <a:endParaRPr lang="fr-FR" sz="800" b="0" baseline="0" dirty="0"/>
                    </a:p>
                    <a:p>
                      <a:pPr marL="177800" indent="-177800">
                        <a:spcAft>
                          <a:spcPts val="600"/>
                        </a:spcAft>
                        <a:buFont typeface="Arial"/>
                        <a:buChar char="•"/>
                      </a:pPr>
                      <a:r>
                        <a:rPr lang="fr-FR" sz="1400" b="0" baseline="0" dirty="0" err="1"/>
                        <a:t>Etre</a:t>
                      </a:r>
                      <a:r>
                        <a:rPr lang="fr-FR" sz="1400" b="0" baseline="0" dirty="0"/>
                        <a:t> une force de proposition autour de valeurs rassembleuses, autour de nouveaux espaces, engagements, expériences,</a:t>
                      </a:r>
                      <a:r>
                        <a:rPr lang="mr-IN" sz="1400" b="0" baseline="0" dirty="0"/>
                        <a:t>…</a:t>
                      </a:r>
                      <a:r>
                        <a:rPr lang="fr-FR" sz="1400" b="0" baseline="0" dirty="0"/>
                        <a:t>  </a:t>
                      </a:r>
                      <a:endParaRPr lang="fr-FR" sz="800" b="0" baseline="0" dirty="0"/>
                    </a:p>
                    <a:p>
                      <a:pPr marL="177800" marR="0" indent="-1778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fr-FR" sz="1400" b="0" baseline="0" dirty="0" err="1"/>
                        <a:t>Etre</a:t>
                      </a:r>
                      <a:r>
                        <a:rPr lang="fr-FR" sz="1400" b="0" baseline="0" dirty="0"/>
                        <a:t> déclencheur, incitatif dans des projets collectifs locaux</a:t>
                      </a:r>
                      <a:endParaRPr lang="fr-FR" sz="800" b="0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A1CF308C-AE9B-4C1B-A1D6-898093C393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938126"/>
              </p:ext>
            </p:extLst>
          </p:nvPr>
        </p:nvGraphicFramePr>
        <p:xfrm>
          <a:off x="5835001" y="1923637"/>
          <a:ext cx="2808000" cy="3280943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8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80943">
                <a:tc>
                  <a:txBody>
                    <a:bodyPr/>
                    <a:lstStyle/>
                    <a:p>
                      <a:pPr marL="177800" indent="-177800" algn="just">
                        <a:spcAft>
                          <a:spcPts val="0"/>
                        </a:spcAft>
                        <a:buFont typeface="Lucida Grande"/>
                        <a:buChar char="✴"/>
                      </a:pPr>
                      <a:r>
                        <a:rPr lang="fr-FR" sz="1200" b="1" baseline="0" dirty="0"/>
                        <a:t> Actus d’ici, ou vus et par des gens d’ici </a:t>
                      </a:r>
                    </a:p>
                    <a:p>
                      <a:pPr marL="266700" indent="0" algn="just">
                        <a:spcAft>
                          <a:spcPts val="0"/>
                        </a:spcAft>
                        <a:buFont typeface="Lucida Grande"/>
                        <a:buNone/>
                      </a:pPr>
                      <a:r>
                        <a:rPr lang="fr-FR" sz="1200" b="0" baseline="0" dirty="0"/>
                        <a:t>(paroisse, communauté commune, associations)</a:t>
                      </a:r>
                    </a:p>
                    <a:p>
                      <a:pPr marL="177800" indent="-177800" algn="just">
                        <a:buFont typeface="Lucida Grande"/>
                        <a:buChar char="✴"/>
                      </a:pPr>
                      <a:r>
                        <a:rPr lang="fr-FR" sz="1200" b="1" dirty="0"/>
                        <a:t> Territoire </a:t>
                      </a:r>
                    </a:p>
                    <a:p>
                      <a:pPr marL="266700" lvl="1" indent="0" algn="just">
                        <a:buFont typeface="Lucida Grande"/>
                        <a:buNone/>
                      </a:pPr>
                      <a:r>
                        <a:rPr lang="fr-FR" sz="1200" b="0" dirty="0"/>
                        <a:t>(découverte</a:t>
                      </a:r>
                      <a:r>
                        <a:rPr lang="fr-FR" sz="1200" b="0" baseline="0" dirty="0"/>
                        <a:t> de p</a:t>
                      </a:r>
                      <a:r>
                        <a:rPr lang="fr-FR" sz="1200" b="0" dirty="0"/>
                        <a:t>rojets / initiatives / patrimoine /pèlerinage,</a:t>
                      </a:r>
                      <a:r>
                        <a:rPr lang="mr-IN" sz="1200" b="0" dirty="0"/>
                        <a:t>…</a:t>
                      </a:r>
                      <a:r>
                        <a:rPr lang="fr-FR" sz="1200" b="0" dirty="0"/>
                        <a:t>)</a:t>
                      </a:r>
                    </a:p>
                    <a:p>
                      <a:pPr marL="177800" indent="-177800" algn="just">
                        <a:spcAft>
                          <a:spcPts val="0"/>
                        </a:spcAft>
                        <a:buFont typeface="Lucida Grande"/>
                        <a:buChar char="✴"/>
                      </a:pPr>
                      <a:r>
                        <a:rPr lang="fr-FR" sz="1200" b="1" dirty="0"/>
                        <a:t>Vie quotidienne</a:t>
                      </a:r>
                      <a:r>
                        <a:rPr lang="fr-FR" sz="1200" b="0" dirty="0"/>
                        <a:t> </a:t>
                      </a:r>
                    </a:p>
                    <a:p>
                      <a:pPr marL="266700" indent="0" algn="just">
                        <a:spcAft>
                          <a:spcPts val="0"/>
                        </a:spcAft>
                        <a:buFont typeface="Lucida Grande"/>
                        <a:buNone/>
                      </a:pPr>
                      <a:r>
                        <a:rPr lang="fr-FR" sz="1200" b="0" dirty="0"/>
                        <a:t>(travail, santé, enfants vus</a:t>
                      </a:r>
                      <a:r>
                        <a:rPr lang="fr-FR" sz="1200" b="0" baseline="0" dirty="0"/>
                        <a:t> d’ici, par les gens d’ici</a:t>
                      </a:r>
                      <a:r>
                        <a:rPr lang="fr-FR" sz="1200" b="0" dirty="0"/>
                        <a:t> )</a:t>
                      </a:r>
                    </a:p>
                    <a:p>
                      <a:pPr marL="177800" indent="-177800" algn="just">
                        <a:spcAft>
                          <a:spcPts val="0"/>
                        </a:spcAft>
                        <a:buFont typeface="Lucida Grande"/>
                        <a:buChar char="✴"/>
                      </a:pPr>
                      <a:r>
                        <a:rPr lang="fr-FR" sz="1200" b="1" baseline="0" dirty="0"/>
                        <a:t>Ressources spirituelles </a:t>
                      </a:r>
                    </a:p>
                    <a:p>
                      <a:pPr marL="266700" indent="0" algn="just">
                        <a:spcAft>
                          <a:spcPts val="0"/>
                        </a:spcAft>
                        <a:buFont typeface="Lucida Grande"/>
                        <a:buNone/>
                      </a:pPr>
                      <a:r>
                        <a:rPr lang="fr-FR" sz="1200" b="0" baseline="0" dirty="0"/>
                        <a:t>(t</a:t>
                      </a:r>
                      <a:r>
                        <a:rPr lang="fr-FR" sz="1200" b="0" dirty="0"/>
                        <a:t>émoignages/portraits</a:t>
                      </a:r>
                      <a:r>
                        <a:rPr lang="fr-FR" sz="1200" b="0" baseline="0" dirty="0"/>
                        <a:t> d’ici, c</a:t>
                      </a:r>
                      <a:r>
                        <a:rPr lang="fr-FR" sz="1200" b="0" dirty="0"/>
                        <a:t>itations, méditations,</a:t>
                      </a:r>
                      <a:r>
                        <a:rPr lang="fr-FR" sz="1200" b="0" baseline="0" dirty="0"/>
                        <a:t> i</a:t>
                      </a:r>
                      <a:r>
                        <a:rPr lang="fr-FR" sz="1200" b="0" dirty="0"/>
                        <a:t>llustrations,</a:t>
                      </a:r>
                      <a:r>
                        <a:rPr lang="fr-FR" sz="1200" b="0" baseline="0" dirty="0"/>
                        <a:t> décodage, l</a:t>
                      </a:r>
                      <a:r>
                        <a:rPr lang="fr-FR" sz="1200" b="0" dirty="0"/>
                        <a:t>exique,..)</a:t>
                      </a:r>
                    </a:p>
                    <a:p>
                      <a:pPr marL="177800" indent="-177800" algn="just">
                        <a:buFont typeface="Lucida Grande"/>
                        <a:buChar char="✴"/>
                      </a:pPr>
                      <a:r>
                        <a:rPr lang="fr-FR" sz="1200" b="1" kern="1200" dirty="0"/>
                        <a:t>Invitation</a:t>
                      </a:r>
                      <a:r>
                        <a:rPr lang="fr-FR" sz="1200" b="1" kern="1200" baseline="0" dirty="0"/>
                        <a:t> à la découverte de l’Eglise </a:t>
                      </a:r>
                      <a:r>
                        <a:rPr lang="fr-FR" sz="1200" b="0" kern="1200" baseline="0" dirty="0"/>
                        <a:t>(échanges avec le prêtre, infos pratiques et concrètes)</a:t>
                      </a:r>
                      <a:endParaRPr lang="fr-FR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ED82618-FDF7-4DE6-942D-7E332E40FB04}"/>
              </a:ext>
            </a:extLst>
          </p:cNvPr>
          <p:cNvCxnSpPr/>
          <p:nvPr/>
        </p:nvCxnSpPr>
        <p:spPr bwMode="auto">
          <a:xfrm>
            <a:off x="5724128" y="2067653"/>
            <a:ext cx="0" cy="3053953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20583BF9-B0F3-4BD2-9B52-E8570788F4C3}"/>
              </a:ext>
            </a:extLst>
          </p:cNvPr>
          <p:cNvCxnSpPr/>
          <p:nvPr/>
        </p:nvCxnSpPr>
        <p:spPr bwMode="auto">
          <a:xfrm>
            <a:off x="3131840" y="2067653"/>
            <a:ext cx="0" cy="3053953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A2D8F523-E502-4978-A863-1C4FC052601E}"/>
              </a:ext>
            </a:extLst>
          </p:cNvPr>
          <p:cNvSpPr txBox="1"/>
          <p:nvPr/>
        </p:nvSpPr>
        <p:spPr>
          <a:xfrm>
            <a:off x="6228184" y="1489348"/>
            <a:ext cx="2291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Axes éditoriaux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106691A-8567-4426-888C-6517FA4A00CD}"/>
              </a:ext>
            </a:extLst>
          </p:cNvPr>
          <p:cNvSpPr txBox="1"/>
          <p:nvPr/>
        </p:nvSpPr>
        <p:spPr>
          <a:xfrm>
            <a:off x="3139097" y="1489348"/>
            <a:ext cx="25474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Missions lecteurs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F12756B-51FB-4233-9C45-A70270F52D50}"/>
              </a:ext>
            </a:extLst>
          </p:cNvPr>
          <p:cNvSpPr txBox="1"/>
          <p:nvPr/>
        </p:nvSpPr>
        <p:spPr>
          <a:xfrm>
            <a:off x="1202424" y="1489348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Projet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F41F4151-1C14-4432-B0B7-0D3A6D34B3BE}"/>
              </a:ext>
            </a:extLst>
          </p:cNvPr>
          <p:cNvSpPr txBox="1"/>
          <p:nvPr/>
        </p:nvSpPr>
        <p:spPr>
          <a:xfrm>
            <a:off x="221290" y="1140341"/>
            <a:ext cx="87014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1200" b="1" dirty="0">
                <a:solidFill>
                  <a:schemeClr val="tx1"/>
                </a:solidFill>
              </a:rPr>
              <a:t>Connectés engagés + Connectés fonctionnels + Déconnectés bienveillants + Déconnectés crispés + Désactivés</a:t>
            </a:r>
          </a:p>
        </p:txBody>
      </p:sp>
    </p:spTree>
    <p:extLst>
      <p:ext uri="{BB962C8B-B14F-4D97-AF65-F5344CB8AC3E}">
        <p14:creationId xmlns:p14="http://schemas.microsoft.com/office/powerpoint/2010/main" val="3819186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9512" y="5008448"/>
            <a:ext cx="4644520" cy="504056"/>
          </a:xfrm>
          <a:prstGeom prst="rect">
            <a:avLst/>
          </a:prstGeom>
          <a:noFill/>
          <a:ln w="12700" cap="sq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sp>
        <p:nvSpPr>
          <p:cNvPr id="17414" name="ZoneTexte 8"/>
          <p:cNvSpPr txBox="1">
            <a:spLocks noChangeArrowheads="1"/>
          </p:cNvSpPr>
          <p:nvPr/>
        </p:nvSpPr>
        <p:spPr bwMode="auto">
          <a:xfrm>
            <a:off x="638376" y="255920"/>
            <a:ext cx="548561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DISPOSITIF D’ENQUÊTE QUALITATIVE        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423803"/>
              </p:ext>
            </p:extLst>
          </p:nvPr>
        </p:nvGraphicFramePr>
        <p:xfrm>
          <a:off x="179512" y="1133108"/>
          <a:ext cx="4655840" cy="11372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1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spc="300" dirty="0">
                          <a:solidFill>
                            <a:srgbClr val="000000"/>
                          </a:solidFill>
                        </a:rPr>
                        <a:t>PUBLIC DESTINATAIRE</a:t>
                      </a:r>
                      <a:endParaRPr lang="fr-FR" sz="1200" spc="3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1DC53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DC53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DC53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DC53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053">
                <a:tc>
                  <a:txBody>
                    <a:bodyPr/>
                    <a:lstStyle/>
                    <a:p>
                      <a:pPr algn="ctr" rtl="0">
                        <a:spcAft>
                          <a:spcPts val="600"/>
                        </a:spcAft>
                      </a:pPr>
                      <a:r>
                        <a:rPr lang="fr-FR" sz="1200" b="1" u="none" strike="noStrike" baseline="0" dirty="0">
                          <a:solidFill>
                            <a:srgbClr val="000000"/>
                          </a:solidFill>
                        </a:rPr>
                        <a:t>Des lecteurs </a:t>
                      </a:r>
                      <a:r>
                        <a:rPr lang="fr-FR" sz="1600" b="1" u="none" strike="noStrike" baseline="0" dirty="0">
                          <a:solidFill>
                            <a:srgbClr val="000000"/>
                          </a:solidFill>
                        </a:rPr>
                        <a:t>confirmés, </a:t>
                      </a:r>
                      <a:r>
                        <a:rPr lang="fr-FR" sz="1200" b="1" u="none" strike="noStrike" baseline="0" dirty="0">
                          <a:solidFill>
                            <a:srgbClr val="000000"/>
                          </a:solidFill>
                        </a:rPr>
                        <a:t>intéressés </a:t>
                      </a:r>
                    </a:p>
                    <a:p>
                      <a:pPr algn="ctr" rtl="0"/>
                      <a:r>
                        <a:rPr lang="fr-FR" sz="1200" b="1" u="none" strike="noStrike" baseline="0" dirty="0">
                          <a:solidFill>
                            <a:srgbClr val="000000"/>
                          </a:solidFill>
                        </a:rPr>
                        <a:t>A fidéliser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1DC53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DC53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DC53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DC53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000000"/>
                          </a:solidFill>
                          <a:effectLst/>
                        </a:rPr>
                        <a:t> Des lecteurs </a:t>
                      </a:r>
                      <a:r>
                        <a:rPr lang="fr-FR" sz="1600" b="1" kern="1200" dirty="0">
                          <a:solidFill>
                            <a:srgbClr val="000000"/>
                          </a:solidFill>
                          <a:effectLst/>
                        </a:rPr>
                        <a:t>distants,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000000"/>
                          </a:solidFill>
                          <a:effectLst/>
                        </a:rPr>
                        <a:t>faiblement</a:t>
                      </a:r>
                      <a:r>
                        <a:rPr lang="fr-FR" sz="1200" b="1" kern="1200" baseline="0" dirty="0">
                          <a:solidFill>
                            <a:srgbClr val="000000"/>
                          </a:solidFill>
                          <a:effectLst/>
                        </a:rPr>
                        <a:t> intéressés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baseline="0" dirty="0">
                          <a:solidFill>
                            <a:srgbClr val="000000"/>
                          </a:solidFill>
                          <a:effectLst/>
                        </a:rPr>
                        <a:t>A conquérir</a:t>
                      </a:r>
                      <a:r>
                        <a:rPr lang="fr-FR" sz="1200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fr-FR" sz="1200" b="1" kern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1DC53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DC53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DC53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DC53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7092280" y="1129308"/>
          <a:ext cx="1872208" cy="115212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spc="300" dirty="0">
                          <a:solidFill>
                            <a:srgbClr val="000000"/>
                          </a:solidFill>
                        </a:rPr>
                        <a:t>PUBLIC</a:t>
                      </a:r>
                      <a:r>
                        <a:rPr lang="fr-FR" sz="1200" spc="300" baseline="0" dirty="0">
                          <a:solidFill>
                            <a:srgbClr val="000000"/>
                          </a:solidFill>
                        </a:rPr>
                        <a:t> DIFFUSEURS</a:t>
                      </a:r>
                      <a:r>
                        <a:rPr lang="fr-FR" sz="1200" b="1" u="none" strike="noStrike" baseline="0" dirty="0">
                          <a:solidFill>
                            <a:srgbClr val="000000"/>
                          </a:solidFill>
                        </a:rPr>
                        <a:t>  </a:t>
                      </a:r>
                      <a:endParaRPr lang="fr-FR" sz="1200" b="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0B31E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B31E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B31E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B31E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5076056" y="1129308"/>
          <a:ext cx="1805343" cy="115212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05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spc="300" dirty="0">
                          <a:solidFill>
                            <a:srgbClr val="000000"/>
                          </a:solidFill>
                        </a:rPr>
                        <a:t>PUBLIC</a:t>
                      </a:r>
                      <a:r>
                        <a:rPr lang="fr-FR" sz="1200" spc="300" baseline="0" dirty="0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spc="300" baseline="0" dirty="0">
                          <a:solidFill>
                            <a:srgbClr val="000000"/>
                          </a:solidFill>
                        </a:rPr>
                        <a:t>PRETRES</a:t>
                      </a:r>
                      <a:r>
                        <a:rPr lang="fr-FR" sz="1200" b="1" u="none" strike="noStrike" baseline="0" dirty="0">
                          <a:solidFill>
                            <a:srgbClr val="000000"/>
                          </a:solidFill>
                        </a:rPr>
                        <a:t>  </a:t>
                      </a:r>
                      <a:endParaRPr lang="fr-FR" sz="1200" b="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16207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6207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6207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6207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179512" y="2515716"/>
          <a:ext cx="4655840" cy="2346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1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1 réunion de 10 lecteurs</a:t>
                      </a:r>
                      <a:r>
                        <a:rPr lang="fr-FR" sz="1200" b="1" baseline="0" dirty="0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Lille 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(3h30)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16 entretiens téléphoniques</a:t>
                      </a:r>
                    </a:p>
                    <a:p>
                      <a:pPr algn="ctr"/>
                      <a:r>
                        <a:rPr lang="fr-FR" sz="1200" b="0" baseline="0" dirty="0">
                          <a:solidFill>
                            <a:srgbClr val="000000"/>
                          </a:solidFill>
                        </a:rPr>
                        <a:t>(1 heure)</a:t>
                      </a:r>
                    </a:p>
                    <a:p>
                      <a:pPr algn="l"/>
                      <a:endParaRPr lang="fr-FR" sz="1200" b="0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Lille / Dunkerque </a:t>
                      </a:r>
                      <a:r>
                        <a:rPr lang="mr-IN" sz="1200" b="0" dirty="0">
                          <a:solidFill>
                            <a:srgbClr val="000000"/>
                          </a:solidFill>
                        </a:rPr>
                        <a:t>–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Grand fort Philippe – Ghyvelde/ Houplin-Ancoisne - Seclin / Phalempin / Faches-Thumesnil / Rexpoëde / Lys lez Lannoy / Lomme / </a:t>
                      </a:r>
                      <a:r>
                        <a:rPr lang="fr-FR" sz="1200" b="0" dirty="0" err="1">
                          <a:solidFill>
                            <a:srgbClr val="000000"/>
                          </a:solidFill>
                        </a:rPr>
                        <a:t>Marcq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 en Baroeul/ Roncq / Neuville en Ferrain / Quesnoy sur Deûle</a:t>
                      </a:r>
                      <a:endParaRPr lang="fr-FR" sz="1200" b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l"/>
                      <a:endParaRPr lang="fr-FR" sz="12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1 réunion de 7</a:t>
                      </a:r>
                      <a:r>
                        <a:rPr lang="fr-FR" sz="1200" b="1" baseline="0" dirty="0">
                          <a:solidFill>
                            <a:srgbClr val="000000"/>
                          </a:solidFill>
                        </a:rPr>
                        <a:t> lecteurs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Dunkerque 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(3h30)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6 entretiens</a:t>
                      </a:r>
                      <a:r>
                        <a:rPr lang="fr-FR" sz="1200" b="1" baseline="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téléphoniques</a:t>
                      </a:r>
                      <a:r>
                        <a:rPr lang="fr-FR" sz="1200" baseline="0" dirty="0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baseline="0" dirty="0">
                          <a:solidFill>
                            <a:srgbClr val="000000"/>
                          </a:solidFill>
                        </a:rPr>
                        <a:t>(1 heure)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err="1">
                          <a:solidFill>
                            <a:srgbClr val="000000"/>
                          </a:solidFill>
                        </a:rPr>
                        <a:t>Houplin</a:t>
                      </a:r>
                      <a:r>
                        <a:rPr lang="mr-IN" sz="1200" b="1" dirty="0">
                          <a:solidFill>
                            <a:srgbClr val="000000"/>
                          </a:solidFill>
                        </a:rPr>
                        <a:t>–</a:t>
                      </a:r>
                      <a:r>
                        <a:rPr lang="fr-FR" sz="1200" b="1" dirty="0" err="1">
                          <a:solidFill>
                            <a:srgbClr val="000000"/>
                          </a:solidFill>
                        </a:rPr>
                        <a:t>Ancoisne</a:t>
                      </a:r>
                      <a:endParaRPr lang="fr-FR" sz="1200" b="1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r>
                        <a:rPr lang="fr-FR" sz="1200" b="1" dirty="0"/>
                        <a:t>Seclin</a:t>
                      </a:r>
                      <a:r>
                        <a:rPr lang="fr-FR" sz="1200" b="1" baseline="0" dirty="0"/>
                        <a:t> - </a:t>
                      </a:r>
                      <a:r>
                        <a:rPr lang="fr-FR" sz="1200" b="1" dirty="0"/>
                        <a:t>Rexpoëde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7092280" y="2497460"/>
          <a:ext cx="1872208" cy="230425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04256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5 entretiens individuels</a:t>
                      </a:r>
                      <a:endParaRPr lang="fr-FR" sz="1200" b="1" baseline="0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r>
                        <a:rPr lang="fr-FR" sz="1200" b="0" baseline="0" dirty="0">
                          <a:solidFill>
                            <a:srgbClr val="000000"/>
                          </a:solidFill>
                        </a:rPr>
                        <a:t>(30 minutes d’entretien)</a:t>
                      </a:r>
                    </a:p>
                    <a:p>
                      <a:pPr marL="0" indent="0" algn="l"/>
                      <a:endParaRPr lang="fr-FR" sz="1200" b="0" baseline="0" dirty="0">
                        <a:solidFill>
                          <a:srgbClr val="000000"/>
                        </a:solidFill>
                      </a:endParaRPr>
                    </a:p>
                    <a:p>
                      <a:pPr marL="0" lvl="1" indent="0" algn="l"/>
                      <a:r>
                        <a:rPr lang="fr-FR" sz="1200" b="0" dirty="0">
                          <a:solidFill>
                            <a:srgbClr val="000000"/>
                          </a:solidFill>
                          <a:latin typeface="+mn-lt"/>
                        </a:rPr>
                        <a:t>Lille : 1</a:t>
                      </a:r>
                    </a:p>
                    <a:p>
                      <a:pPr marL="0" lvl="1" indent="0" algn="l"/>
                      <a:r>
                        <a:rPr lang="fr-FR" sz="1200" b="0" dirty="0">
                          <a:solidFill>
                            <a:srgbClr val="000000"/>
                          </a:solidFill>
                          <a:latin typeface="+mn-lt"/>
                        </a:rPr>
                        <a:t>Commune 100 000 </a:t>
                      </a:r>
                      <a:r>
                        <a:rPr lang="fr-FR" sz="1200" b="0" dirty="0" err="1">
                          <a:solidFill>
                            <a:srgbClr val="000000"/>
                          </a:solidFill>
                          <a:latin typeface="+mn-lt"/>
                        </a:rPr>
                        <a:t>hbts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  <a:latin typeface="+mn-lt"/>
                        </a:rPr>
                        <a:t> : 1</a:t>
                      </a:r>
                    </a:p>
                    <a:p>
                      <a:pPr marL="0" lvl="1" indent="0" algn="l"/>
                      <a:r>
                        <a:rPr lang="fr-FR" sz="1200" b="0" dirty="0">
                          <a:solidFill>
                            <a:srgbClr val="000000"/>
                          </a:solidFill>
                          <a:latin typeface="+mn-lt"/>
                        </a:rPr>
                        <a:t>Commune +10 000 </a:t>
                      </a:r>
                      <a:r>
                        <a:rPr lang="fr-FR" sz="1200" b="0" dirty="0" err="1">
                          <a:solidFill>
                            <a:srgbClr val="000000"/>
                          </a:solidFill>
                          <a:latin typeface="+mn-lt"/>
                        </a:rPr>
                        <a:t>hbts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  <a:latin typeface="+mn-lt"/>
                        </a:rPr>
                        <a:t>: 2</a:t>
                      </a:r>
                    </a:p>
                    <a:p>
                      <a:pPr marL="0" lvl="1" indent="0" algn="l"/>
                      <a:r>
                        <a:rPr lang="fr-FR" sz="1200" b="0" dirty="0">
                          <a:solidFill>
                            <a:srgbClr val="000000"/>
                          </a:solidFill>
                          <a:latin typeface="+mn-lt"/>
                        </a:rPr>
                        <a:t>Commune rurale : 1</a:t>
                      </a:r>
                    </a:p>
                    <a:p>
                      <a:pPr algn="ctr"/>
                      <a:endParaRPr lang="fr-FR" sz="1200" b="0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  <a:latin typeface="+mn-lt"/>
                        </a:rPr>
                        <a:t>Sur la base d’une liste de contacts</a:t>
                      </a:r>
                    </a:p>
                    <a:p>
                      <a:pPr algn="ctr"/>
                      <a:endParaRPr lang="fr-FR" sz="12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5076057" y="2497460"/>
          <a:ext cx="1805343" cy="2468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05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04256">
                <a:tc>
                  <a:txBody>
                    <a:bodyPr/>
                    <a:lstStyle/>
                    <a:p>
                      <a:pPr algn="ctr"/>
                      <a:r>
                        <a:rPr lang="fr-FR" sz="1200" b="1" baseline="0" dirty="0">
                          <a:solidFill>
                            <a:srgbClr val="000000"/>
                          </a:solidFill>
                        </a:rPr>
                        <a:t>11 entretiens téléphoniques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baseline="0" dirty="0">
                          <a:solidFill>
                            <a:srgbClr val="000000"/>
                          </a:solidFill>
                        </a:rPr>
                        <a:t>(1 heure )</a:t>
                      </a:r>
                    </a:p>
                    <a:p>
                      <a:pPr algn="ctr"/>
                      <a:r>
                        <a:rPr lang="fr-FR" sz="1200" b="0" baseline="0" dirty="0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fr-FR" sz="1200" b="0" baseline="0" dirty="0">
                          <a:solidFill>
                            <a:srgbClr val="000000"/>
                          </a:solidFill>
                        </a:rPr>
                        <a:t>Sur l’ensemble de la zone</a:t>
                      </a:r>
                    </a:p>
                    <a:p>
                      <a:pPr algn="ctr"/>
                      <a:r>
                        <a:rPr lang="fr-FR" sz="1200" b="0" baseline="0" dirty="0">
                          <a:solidFill>
                            <a:srgbClr val="000000"/>
                          </a:solidFill>
                        </a:rPr>
                        <a:t>(rural/urbain)</a:t>
                      </a:r>
                    </a:p>
                    <a:p>
                      <a:pPr algn="ctr"/>
                      <a:endParaRPr lang="fr-FR" sz="1200" b="0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dirty="0">
                        <a:solidFill>
                          <a:srgbClr val="000000"/>
                        </a:solidFill>
                        <a:latin typeface="+mn-lt"/>
                        <a:cs typeface="Arial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rgbClr val="000000"/>
                          </a:solidFill>
                          <a:latin typeface="+mn-lt"/>
                          <a:cs typeface="Arial"/>
                        </a:rPr>
                        <a:t>Sur la base d’une invitation lancée par SMS à un échantillon géographiquement  représentatif du diocèse</a:t>
                      </a:r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1701311" y="5019481"/>
            <a:ext cx="1574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39 lecteurs interrogés </a:t>
            </a:r>
          </a:p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13 au 20 mars  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7324561" y="5019481"/>
            <a:ext cx="14572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5 diffuseurs</a:t>
            </a:r>
          </a:p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27 février au 6 mars</a:t>
            </a:r>
          </a:p>
          <a:p>
            <a:pPr algn="ctr"/>
            <a:endParaRPr lang="fr-FR" sz="12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234925" y="5010189"/>
            <a:ext cx="14920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11 prêtres</a:t>
            </a:r>
          </a:p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 27 février au 6 mars</a:t>
            </a:r>
          </a:p>
          <a:p>
            <a:pPr algn="ctr"/>
            <a:endParaRPr lang="fr-FR" sz="12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7092280" y="5008448"/>
            <a:ext cx="1872208" cy="504056"/>
          </a:xfrm>
          <a:prstGeom prst="rect">
            <a:avLst/>
          </a:prstGeom>
          <a:noFill/>
          <a:ln w="12700" cap="sq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081200" y="5008448"/>
            <a:ext cx="1800200" cy="504056"/>
          </a:xfrm>
          <a:prstGeom prst="rect">
            <a:avLst/>
          </a:prstGeom>
          <a:noFill/>
          <a:ln w="12700" cap="sq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190318"/>
      </p:ext>
    </p:extLst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sp>
        <p:nvSpPr>
          <p:cNvPr id="17414" name="ZoneTexte 8"/>
          <p:cNvSpPr txBox="1">
            <a:spLocks noChangeArrowheads="1"/>
          </p:cNvSpPr>
          <p:nvPr/>
        </p:nvSpPr>
        <p:spPr bwMode="auto">
          <a:xfrm>
            <a:off x="717550" y="1034797"/>
            <a:ext cx="7526858" cy="300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eaLnBrk="0" hangingPunct="0">
              <a:spcAft>
                <a:spcPts val="1800"/>
              </a:spcAft>
            </a:pPr>
            <a:r>
              <a:rPr lang="fr-FR" sz="6000" spc="600" dirty="0">
                <a:solidFill>
                  <a:schemeClr val="tx2"/>
                </a:solidFill>
                <a:latin typeface="Avenir Light"/>
                <a:cs typeface="Avenir Light"/>
              </a:rPr>
              <a:t>D</a:t>
            </a:r>
            <a:r>
              <a:rPr lang="fr-FR" sz="2800" spc="600" dirty="0">
                <a:solidFill>
                  <a:schemeClr val="tx2"/>
                </a:solidFill>
                <a:latin typeface="Avenir Light"/>
                <a:cs typeface="Avenir Light"/>
              </a:rPr>
              <a:t>IAGNOSTIC </a:t>
            </a:r>
          </a:p>
          <a:p>
            <a:pPr algn="ctr" eaLnBrk="0" hangingPunct="0">
              <a:spcAft>
                <a:spcPts val="1800"/>
              </a:spcAft>
            </a:pPr>
            <a:r>
              <a:rPr lang="fr-FR" sz="2800" spc="600" dirty="0">
                <a:solidFill>
                  <a:schemeClr val="tx2"/>
                </a:solidFill>
                <a:latin typeface="Avenir Light"/>
                <a:cs typeface="Avenir Light"/>
              </a:rPr>
              <a:t>DU JOURNAL PAROISSIAL</a:t>
            </a:r>
          </a:p>
          <a:p>
            <a:pPr algn="ctr" eaLnBrk="0" hangingPunct="0">
              <a:spcAft>
                <a:spcPts val="1800"/>
              </a:spcAft>
            </a:pPr>
            <a:r>
              <a:rPr lang="fr-FR" sz="2800" spc="600" dirty="0">
                <a:solidFill>
                  <a:schemeClr val="tx2"/>
                </a:solidFill>
                <a:latin typeface="Avenir Light"/>
                <a:cs typeface="Avenir Light"/>
              </a:rPr>
              <a:t>  </a:t>
            </a:r>
          </a:p>
          <a:p>
            <a:pPr algn="ctr" eaLnBrk="0" hangingPunct="0">
              <a:spcAft>
                <a:spcPts val="1800"/>
              </a:spcAft>
            </a:pPr>
            <a:r>
              <a:rPr lang="fr-FR" sz="2800" spc="600" dirty="0">
                <a:solidFill>
                  <a:schemeClr val="tx2"/>
                </a:solidFill>
                <a:latin typeface="Avenir Light"/>
                <a:cs typeface="Avenir Light"/>
              </a:rPr>
              <a:t>    AUPRÈS DES PRÊTRES   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  <p:cxnSp>
        <p:nvCxnSpPr>
          <p:cNvPr id="8" name="Connecteur droit 7"/>
          <p:cNvCxnSpPr/>
          <p:nvPr/>
        </p:nvCxnSpPr>
        <p:spPr bwMode="auto">
          <a:xfrm>
            <a:off x="1043608" y="3145532"/>
            <a:ext cx="7056784" cy="0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991475609"/>
      </p:ext>
    </p:extLst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à coins arrondis 21"/>
          <p:cNvSpPr/>
          <p:nvPr/>
        </p:nvSpPr>
        <p:spPr bwMode="auto">
          <a:xfrm>
            <a:off x="2339752" y="769268"/>
            <a:ext cx="4392488" cy="396000"/>
          </a:xfrm>
          <a:prstGeom prst="roundRect">
            <a:avLst/>
          </a:prstGeom>
          <a:solidFill>
            <a:srgbClr val="FFFFFF"/>
          </a:solidFill>
          <a:ln w="12700" cap="sq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rgbClr val="368099"/>
              </a:solidFill>
              <a:effectLst/>
              <a:latin typeface="Arial" pitchFamily="-108" charset="0"/>
            </a:endParaRPr>
          </a:p>
        </p:txBody>
      </p:sp>
      <p:sp>
        <p:nvSpPr>
          <p:cNvPr id="21" name="Rectangle à coins arrondis 20"/>
          <p:cNvSpPr/>
          <p:nvPr/>
        </p:nvSpPr>
        <p:spPr bwMode="auto">
          <a:xfrm>
            <a:off x="4644008" y="3381102"/>
            <a:ext cx="4392488" cy="340494"/>
          </a:xfrm>
          <a:prstGeom prst="roundRect">
            <a:avLst/>
          </a:prstGeom>
          <a:solidFill>
            <a:srgbClr val="FFFFFF"/>
          </a:solidFill>
          <a:ln w="12700" cap="sq" cmpd="sng" algn="ctr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19" name="Rectangle à coins arrondis 18"/>
          <p:cNvSpPr/>
          <p:nvPr/>
        </p:nvSpPr>
        <p:spPr bwMode="auto">
          <a:xfrm>
            <a:off x="107504" y="3381102"/>
            <a:ext cx="4392488" cy="340494"/>
          </a:xfrm>
          <a:prstGeom prst="roundRect">
            <a:avLst/>
          </a:prstGeom>
          <a:solidFill>
            <a:srgbClr val="FFFFFF"/>
          </a:solidFill>
          <a:ln w="12700" cap="sq" cmpd="sng" algn="ctr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644008" y="3793604"/>
            <a:ext cx="4392488" cy="1728192"/>
          </a:xfrm>
          <a:prstGeom prst="rect">
            <a:avLst/>
          </a:prstGeom>
          <a:solidFill>
            <a:schemeClr val="accent4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1201316"/>
            <a:ext cx="9144000" cy="1944216"/>
          </a:xfrm>
          <a:prstGeom prst="rect">
            <a:avLst/>
          </a:prstGeom>
          <a:noFill/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2013" y="1345332"/>
            <a:ext cx="7310387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indent="-171450" algn="just">
              <a:spcAft>
                <a:spcPts val="1200"/>
              </a:spcAft>
              <a:buSzPct val="80000"/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Rester un acteur institutionnel de proximité dans un contexte de repli (fermeture des églises, moins de pratiquants, moindre visibilité)</a:t>
            </a:r>
          </a:p>
          <a:p>
            <a:pPr marL="177800" indent="-177800" algn="just">
              <a:spcAft>
                <a:spcPts val="1200"/>
              </a:spcAft>
              <a:buSzPct val="80000"/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Donner envie à des non pratiquants de rester sensibles, d’être à l’écoute de l’action de l’église </a:t>
            </a:r>
          </a:p>
          <a:p>
            <a:pPr marL="177800" indent="-177800" algn="just">
              <a:spcAft>
                <a:spcPts val="1200"/>
              </a:spcAft>
              <a:buSzPct val="80000"/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Gérer le regroupement de paroisses et construire une identité commune ou nouvelle</a:t>
            </a:r>
          </a:p>
          <a:p>
            <a:pPr marL="177800" indent="-177800" algn="just">
              <a:spcAft>
                <a:spcPts val="1200"/>
              </a:spcAft>
              <a:buSzPct val="80000"/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Mettre en action un réseau de bénévoles et l’équipe paroissiale existante dans un contexte de vieillissement ou de tendance naturelle au ronron et au « rétrécissement sur soi » 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07504" y="3793604"/>
            <a:ext cx="4392456" cy="172819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395536" y="3937620"/>
            <a:ext cx="374441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spcAft>
                <a:spcPts val="600"/>
              </a:spcAft>
              <a:buFont typeface="Arial"/>
              <a:buChar char="•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Etre visible, montrer son existence</a:t>
            </a:r>
          </a:p>
          <a:p>
            <a:pPr marL="171450" lvl="0" indent="-171450">
              <a:spcAft>
                <a:spcPts val="600"/>
              </a:spcAft>
              <a:buFont typeface="Arial"/>
              <a:buChar char="•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Affirmer son identité, son périmètre d’action</a:t>
            </a:r>
          </a:p>
          <a:p>
            <a:pPr marL="171450" lvl="0" indent="-171450">
              <a:spcAft>
                <a:spcPts val="600"/>
              </a:spcAft>
              <a:buFont typeface="Arial"/>
              <a:buChar char="•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Trouver le bon niveau d’expression</a:t>
            </a:r>
          </a:p>
          <a:p>
            <a:pPr marL="171450" lvl="0" indent="-171450">
              <a:spcAft>
                <a:spcPts val="600"/>
              </a:spcAft>
              <a:buFont typeface="Arial"/>
              <a:buChar char="•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Faire connaitre la vitalité et l’ouverture de l’église au niveau local </a:t>
            </a:r>
          </a:p>
          <a:p>
            <a:pPr marL="171450" lvl="0" indent="-171450">
              <a:spcAft>
                <a:spcPts val="2400"/>
              </a:spcAft>
              <a:buFont typeface="Arial"/>
              <a:buChar char="•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Donner des informations pratiques (horaires, ..)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136920" y="841276"/>
            <a:ext cx="2947248" cy="360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spc="300" dirty="0">
                <a:solidFill>
                  <a:schemeClr val="tx1"/>
                </a:solidFill>
                <a:latin typeface="Avenir Light"/>
                <a:cs typeface="Avenir Light"/>
              </a:rPr>
              <a:t>Problématiques à résoudre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80537" y="3433604"/>
            <a:ext cx="4319455" cy="36000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200" spc="300" dirty="0">
                <a:solidFill>
                  <a:schemeClr val="tx1"/>
                </a:solidFill>
                <a:latin typeface="Avenir Light"/>
                <a:cs typeface="Avenir Light"/>
              </a:rPr>
              <a:t>Objectifs de communication à atteindre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4644008" y="3444596"/>
            <a:ext cx="4365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spc="300" dirty="0">
                <a:solidFill>
                  <a:schemeClr val="tx1"/>
                </a:solidFill>
                <a:latin typeface="Avenir Light"/>
                <a:cs typeface="Avenir Light"/>
              </a:rPr>
              <a:t>Questions associées à la communication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16016" y="3695461"/>
            <a:ext cx="4464496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-88900"/>
            <a:endParaRPr lang="fr-FR" sz="1200" b="1" dirty="0">
              <a:solidFill>
                <a:srgbClr val="000000"/>
              </a:solidFill>
              <a:latin typeface="+mn-lt"/>
            </a:endParaRPr>
          </a:p>
          <a:p>
            <a:pPr marL="88900" lvl="1" indent="-88900">
              <a:spcAft>
                <a:spcPts val="0"/>
              </a:spcAft>
              <a:buFont typeface="Arial"/>
              <a:buChar char="•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Quelle est la stratégie optimale pour communiquer ? </a:t>
            </a:r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88900" lvl="2" indent="-88900">
              <a:buFont typeface="Lucida Grande"/>
              <a:buChar char="-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 Faut-il raisonner par public ? Par support ? Par type de contenus ?</a:t>
            </a:r>
          </a:p>
          <a:p>
            <a:pPr marL="88900" lvl="2" indent="-88900">
              <a:buFont typeface="Lucida Grande"/>
              <a:buChar char="-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 Comment se situent ces expériences : apéro, newsletter ?</a:t>
            </a:r>
          </a:p>
          <a:p>
            <a:pPr marL="88900" lvl="1" indent="-88900"/>
            <a:endParaRPr lang="fr-FR" sz="1200" b="1" dirty="0">
              <a:solidFill>
                <a:srgbClr val="000000"/>
              </a:solidFill>
              <a:latin typeface="+mn-lt"/>
            </a:endParaRPr>
          </a:p>
          <a:p>
            <a:pPr marL="88900" lvl="1" indent="-88900">
              <a:spcAft>
                <a:spcPts val="0"/>
              </a:spcAft>
              <a:buFont typeface="Arial"/>
              <a:buChar char="•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Dans quel éco système, le journal s’inscrit-il ?  Avec quelle complémentarité avec le site ?</a:t>
            </a:r>
            <a:endParaRPr lang="fr-FR" sz="1000" dirty="0">
              <a:solidFill>
                <a:srgbClr val="000000"/>
              </a:solidFill>
              <a:latin typeface="+mn-lt"/>
            </a:endParaRPr>
          </a:p>
          <a:p>
            <a:pPr marL="88900" lvl="2" indent="-88900"/>
            <a:r>
              <a:rPr lang="fr-FR" sz="1200" dirty="0">
                <a:solidFill>
                  <a:srgbClr val="000000"/>
                </a:solidFill>
                <a:latin typeface="+mn-lt"/>
              </a:rPr>
              <a:t> </a:t>
            </a:r>
          </a:p>
          <a:p>
            <a:pPr marL="88900" lvl="1" indent="-88900">
              <a:buFont typeface="Arial"/>
              <a:buChar char="•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Quel est l’impact du journal</a:t>
            </a:r>
            <a:r>
              <a:rPr lang="fr-FR" sz="1200" dirty="0">
                <a:solidFill>
                  <a:srgbClr val="000000"/>
                </a:solidFill>
                <a:latin typeface="+mn-lt"/>
              </a:rPr>
              <a:t> </a:t>
            </a:r>
            <a:r>
              <a:rPr lang="fr-FR" sz="1200" b="1" dirty="0">
                <a:solidFill>
                  <a:srgbClr val="000000"/>
                </a:solidFill>
                <a:latin typeface="+mn-lt"/>
              </a:rPr>
              <a:t>sur l’image de l’église  ?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9C5D41DA-D9B9-405B-9744-1C510CC57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265212"/>
            <a:ext cx="23517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 CONCLUSIONS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970828208"/>
      </p:ext>
    </p:extLst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sp>
        <p:nvSpPr>
          <p:cNvPr id="17414" name="ZoneTexte 8"/>
          <p:cNvSpPr txBox="1">
            <a:spLocks noChangeArrowheads="1"/>
          </p:cNvSpPr>
          <p:nvPr/>
        </p:nvSpPr>
        <p:spPr bwMode="auto">
          <a:xfrm>
            <a:off x="717550" y="1207994"/>
            <a:ext cx="7526858" cy="300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eaLnBrk="0" hangingPunct="0">
              <a:spcAft>
                <a:spcPts val="1800"/>
              </a:spcAft>
            </a:pPr>
            <a:r>
              <a:rPr lang="fr-FR" sz="6000" spc="600" dirty="0">
                <a:solidFill>
                  <a:srgbClr val="246657"/>
                </a:solidFill>
                <a:latin typeface="Avenir Light"/>
                <a:cs typeface="Avenir Light"/>
              </a:rPr>
              <a:t>D</a:t>
            </a:r>
            <a:r>
              <a:rPr lang="fr-FR" sz="2800" spc="600" dirty="0">
                <a:solidFill>
                  <a:srgbClr val="246657"/>
                </a:solidFill>
                <a:latin typeface="Avenir Light"/>
                <a:cs typeface="Avenir Light"/>
              </a:rPr>
              <a:t>IAGNOSTIC </a:t>
            </a:r>
          </a:p>
          <a:p>
            <a:pPr algn="ctr" eaLnBrk="0" hangingPunct="0">
              <a:spcAft>
                <a:spcPts val="1800"/>
              </a:spcAft>
            </a:pPr>
            <a:r>
              <a:rPr lang="fr-FR" sz="2800" spc="600" dirty="0">
                <a:solidFill>
                  <a:srgbClr val="246657"/>
                </a:solidFill>
                <a:latin typeface="Avenir Light"/>
                <a:cs typeface="Avenir Light"/>
              </a:rPr>
              <a:t>DU JOURNAL PAROISSIAL  </a:t>
            </a:r>
          </a:p>
          <a:p>
            <a:pPr algn="ctr" eaLnBrk="0" hangingPunct="0">
              <a:spcAft>
                <a:spcPts val="1800"/>
              </a:spcAft>
            </a:pPr>
            <a:endParaRPr lang="fr-FR" sz="2800" spc="600" dirty="0">
              <a:solidFill>
                <a:srgbClr val="246657"/>
              </a:solidFill>
              <a:latin typeface="Avenir Light"/>
              <a:cs typeface="Avenir Light"/>
            </a:endParaRPr>
          </a:p>
          <a:p>
            <a:pPr algn="ctr" eaLnBrk="0" hangingPunct="0">
              <a:spcAft>
                <a:spcPts val="1800"/>
              </a:spcAft>
            </a:pPr>
            <a:r>
              <a:rPr lang="fr-FR" sz="2800" spc="600" dirty="0">
                <a:solidFill>
                  <a:srgbClr val="246657"/>
                </a:solidFill>
                <a:latin typeface="Avenir Light"/>
                <a:cs typeface="Avenir Light"/>
              </a:rPr>
              <a:t>   AUPRÈS DES LECTEURS   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  <p:cxnSp>
        <p:nvCxnSpPr>
          <p:cNvPr id="4" name="Connecteur droit 3"/>
          <p:cNvCxnSpPr/>
          <p:nvPr/>
        </p:nvCxnSpPr>
        <p:spPr bwMode="auto">
          <a:xfrm>
            <a:off x="1043608" y="3433564"/>
            <a:ext cx="7056784" cy="0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3650154559"/>
      </p:ext>
    </p:extLst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sp>
        <p:nvSpPr>
          <p:cNvPr id="17414" name="ZoneTexte 8"/>
          <p:cNvSpPr txBox="1">
            <a:spLocks noChangeArrowheads="1"/>
          </p:cNvSpPr>
          <p:nvPr/>
        </p:nvSpPr>
        <p:spPr bwMode="auto">
          <a:xfrm>
            <a:off x="638376" y="255920"/>
            <a:ext cx="57631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QUI LIT LES JOURNAUX PAROISSIAUX ?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  <p:sp>
        <p:nvSpPr>
          <p:cNvPr id="29" name="Rectangle 28"/>
          <p:cNvSpPr/>
          <p:nvPr/>
        </p:nvSpPr>
        <p:spPr>
          <a:xfrm>
            <a:off x="611560" y="1129308"/>
            <a:ext cx="73448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400" b="1" dirty="0">
                <a:solidFill>
                  <a:srgbClr val="0D0D0D"/>
                </a:solidFill>
                <a:latin typeface="+mn-lt"/>
              </a:rPr>
              <a:t>Pas un lecteur type mais </a:t>
            </a:r>
            <a:r>
              <a:rPr lang="fr-FR" b="1" dirty="0">
                <a:solidFill>
                  <a:srgbClr val="0D0D0D"/>
                </a:solidFill>
                <a:latin typeface="+mn-lt"/>
              </a:rPr>
              <a:t>5 types de lecteurs </a:t>
            </a:r>
            <a:r>
              <a:rPr lang="fr-FR" sz="1400" b="1" dirty="0">
                <a:solidFill>
                  <a:srgbClr val="0D0D0D"/>
                </a:solidFill>
                <a:latin typeface="+mn-lt"/>
              </a:rPr>
              <a:t>: </a:t>
            </a:r>
          </a:p>
          <a:p>
            <a:pPr algn="just"/>
            <a:endParaRPr lang="fr-FR" sz="1400" b="1" dirty="0">
              <a:solidFill>
                <a:srgbClr val="0D0D0D"/>
              </a:solidFill>
              <a:latin typeface="+mn-lt"/>
            </a:endParaRPr>
          </a:p>
          <a:p>
            <a:pPr marL="628650" lvl="1" indent="-171450" algn="just">
              <a:buFont typeface="Lucida Grande"/>
              <a:buChar char="-"/>
            </a:pPr>
            <a:r>
              <a:rPr lang="fr-FR" sz="1400" dirty="0">
                <a:solidFill>
                  <a:srgbClr val="000000"/>
                </a:solidFill>
                <a:latin typeface="+mn-lt"/>
              </a:rPr>
              <a:t>Qui se distinguent par leur relation à l’institution</a:t>
            </a:r>
          </a:p>
          <a:p>
            <a:pPr marL="628650" lvl="1" indent="-171450" algn="just">
              <a:buFont typeface="Lucida Grande"/>
              <a:buChar char="-"/>
            </a:pPr>
            <a:r>
              <a:rPr lang="fr-FR" sz="1400" dirty="0">
                <a:solidFill>
                  <a:srgbClr val="000000"/>
                </a:solidFill>
                <a:latin typeface="+mn-lt"/>
              </a:rPr>
              <a:t>Qui expriment des intérêts différents et des attentes spécifiques face au journal</a:t>
            </a:r>
          </a:p>
          <a:p>
            <a:pPr lvl="1" algn="just"/>
            <a:endParaRPr lang="fr-FR" sz="1400" b="1" dirty="0">
              <a:solidFill>
                <a:srgbClr val="0D0D0D"/>
              </a:solidFill>
              <a:latin typeface="+mn-lt"/>
            </a:endParaRPr>
          </a:p>
        </p:txBody>
      </p:sp>
      <p:sp>
        <p:nvSpPr>
          <p:cNvPr id="8" name="Accolade ouvrante 7"/>
          <p:cNvSpPr/>
          <p:nvPr/>
        </p:nvSpPr>
        <p:spPr bwMode="auto">
          <a:xfrm rot="16200000">
            <a:off x="6300192" y="553245"/>
            <a:ext cx="432048" cy="4896544"/>
          </a:xfrm>
          <a:prstGeom prst="leftBrace">
            <a:avLst/>
          </a:prstGeom>
          <a:noFill/>
          <a:ln w="12700" cap="sq" cmpd="sng" algn="ctr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solidFill>
                  <a:schemeClr val="accent5"/>
                </a:solidFill>
              </a:ln>
              <a:solidFill>
                <a:srgbClr val="FFFFFF"/>
              </a:solidFill>
              <a:effectLst/>
              <a:latin typeface="Arial" pitchFamily="-10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441834" y="38656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fr-FR" sz="1200" b="1" dirty="0">
                <a:solidFill>
                  <a:srgbClr val="0D0D0D"/>
                </a:solidFill>
                <a:latin typeface="+mn-lt"/>
              </a:rPr>
              <a:t>Lecteurs </a:t>
            </a:r>
          </a:p>
          <a:p>
            <a:pPr lvl="0" algn="ctr"/>
            <a:r>
              <a:rPr lang="fr-FR" sz="1200" b="1" dirty="0">
                <a:solidFill>
                  <a:srgbClr val="0D0D0D"/>
                </a:solidFill>
                <a:latin typeface="+mn-lt"/>
              </a:rPr>
              <a:t> « Connectés engagés »  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048672" y="38656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Lecteurs </a:t>
            </a:r>
          </a:p>
          <a:p>
            <a:pPr lvl="0"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Désactivés</a:t>
            </a:r>
          </a:p>
        </p:txBody>
      </p:sp>
      <p:grpSp>
        <p:nvGrpSpPr>
          <p:cNvPr id="41" name="Grouper 40"/>
          <p:cNvGrpSpPr/>
          <p:nvPr/>
        </p:nvGrpSpPr>
        <p:grpSpPr>
          <a:xfrm>
            <a:off x="0" y="2641476"/>
            <a:ext cx="9150896" cy="2376264"/>
            <a:chOff x="0" y="2641476"/>
            <a:chExt cx="9150896" cy="2376264"/>
          </a:xfrm>
        </p:grpSpPr>
        <p:grpSp>
          <p:nvGrpSpPr>
            <p:cNvPr id="2" name="Grouper 1"/>
            <p:cNvGrpSpPr/>
            <p:nvPr/>
          </p:nvGrpSpPr>
          <p:grpSpPr>
            <a:xfrm>
              <a:off x="0" y="3289548"/>
              <a:ext cx="1656184" cy="1728192"/>
              <a:chOff x="3707904" y="2281436"/>
              <a:chExt cx="2664296" cy="3024336"/>
            </a:xfrm>
          </p:grpSpPr>
          <p:sp>
            <p:nvSpPr>
              <p:cNvPr id="5" name="Lune 4"/>
              <p:cNvSpPr/>
              <p:nvPr/>
            </p:nvSpPr>
            <p:spPr bwMode="auto">
              <a:xfrm>
                <a:off x="3707904" y="2281436"/>
                <a:ext cx="1224136" cy="3024336"/>
              </a:xfrm>
              <a:prstGeom prst="moon">
                <a:avLst>
                  <a:gd name="adj" fmla="val 7464"/>
                </a:avLst>
              </a:prstGeom>
              <a:solidFill>
                <a:srgbClr val="A16BB1"/>
              </a:solidFill>
              <a:ln w="12700" cap="sq" cmpd="sng" algn="ctr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  <p:sp>
            <p:nvSpPr>
              <p:cNvPr id="13" name="Lune 12"/>
              <p:cNvSpPr/>
              <p:nvPr/>
            </p:nvSpPr>
            <p:spPr bwMode="auto">
              <a:xfrm flipH="1">
                <a:off x="5084440" y="2281436"/>
                <a:ext cx="1287760" cy="3024336"/>
              </a:xfrm>
              <a:prstGeom prst="moon">
                <a:avLst>
                  <a:gd name="adj" fmla="val 7464"/>
                </a:avLst>
              </a:prstGeom>
              <a:solidFill>
                <a:schemeClr val="accent6"/>
              </a:solidFill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</p:grpSp>
        <p:sp>
          <p:nvSpPr>
            <p:cNvPr id="9" name="Rectangle 8"/>
            <p:cNvSpPr/>
            <p:nvPr/>
          </p:nvSpPr>
          <p:spPr>
            <a:xfrm>
              <a:off x="5580112" y="2641476"/>
              <a:ext cx="216657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fr-FR" sz="1200" b="1" dirty="0">
                  <a:solidFill>
                    <a:schemeClr val="tx1"/>
                  </a:solidFill>
                  <a:latin typeface="+mn-lt"/>
                </a:rPr>
                <a:t>Relation distante à l’institution</a:t>
              </a:r>
            </a:p>
          </p:txBody>
        </p:sp>
        <p:grpSp>
          <p:nvGrpSpPr>
            <p:cNvPr id="15" name="Grouper 14"/>
            <p:cNvGrpSpPr/>
            <p:nvPr/>
          </p:nvGrpSpPr>
          <p:grpSpPr>
            <a:xfrm>
              <a:off x="2123728" y="3289548"/>
              <a:ext cx="1656184" cy="1728192"/>
              <a:chOff x="3707904" y="2281436"/>
              <a:chExt cx="2664296" cy="3024336"/>
            </a:xfrm>
          </p:grpSpPr>
          <p:sp>
            <p:nvSpPr>
              <p:cNvPr id="16" name="Lune 15"/>
              <p:cNvSpPr/>
              <p:nvPr/>
            </p:nvSpPr>
            <p:spPr bwMode="auto">
              <a:xfrm>
                <a:off x="3707904" y="2281436"/>
                <a:ext cx="1224136" cy="3024336"/>
              </a:xfrm>
              <a:prstGeom prst="moon">
                <a:avLst>
                  <a:gd name="adj" fmla="val 7464"/>
                </a:avLst>
              </a:prstGeom>
              <a:solidFill>
                <a:srgbClr val="A16BB1"/>
              </a:solidFill>
              <a:ln w="12700" cap="sq" cmpd="sng" algn="ctr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  <p:sp>
            <p:nvSpPr>
              <p:cNvPr id="17" name="Lune 16"/>
              <p:cNvSpPr/>
              <p:nvPr/>
            </p:nvSpPr>
            <p:spPr bwMode="auto">
              <a:xfrm flipH="1">
                <a:off x="5084440" y="2281436"/>
                <a:ext cx="1287760" cy="3024336"/>
              </a:xfrm>
              <a:prstGeom prst="moon">
                <a:avLst>
                  <a:gd name="adj" fmla="val 7464"/>
                </a:avLst>
              </a:prstGeom>
              <a:solidFill>
                <a:srgbClr val="A16BB1"/>
              </a:solidFill>
              <a:ln w="12700" cap="sq" cmpd="sng" algn="ctr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</p:grpSp>
        <p:grpSp>
          <p:nvGrpSpPr>
            <p:cNvPr id="18" name="Grouper 17"/>
            <p:cNvGrpSpPr/>
            <p:nvPr/>
          </p:nvGrpSpPr>
          <p:grpSpPr>
            <a:xfrm>
              <a:off x="4067944" y="3289548"/>
              <a:ext cx="1656184" cy="1728192"/>
              <a:chOff x="3707904" y="2281436"/>
              <a:chExt cx="2664296" cy="3024336"/>
            </a:xfrm>
          </p:grpSpPr>
          <p:sp>
            <p:nvSpPr>
              <p:cNvPr id="19" name="Lune 18"/>
              <p:cNvSpPr/>
              <p:nvPr/>
            </p:nvSpPr>
            <p:spPr bwMode="auto">
              <a:xfrm>
                <a:off x="3707904" y="2281436"/>
                <a:ext cx="1224136" cy="3024336"/>
              </a:xfrm>
              <a:prstGeom prst="moon">
                <a:avLst>
                  <a:gd name="adj" fmla="val 7464"/>
                </a:avLst>
              </a:prstGeom>
              <a:solidFill>
                <a:schemeClr val="accent3"/>
              </a:solidFill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  <p:sp>
            <p:nvSpPr>
              <p:cNvPr id="20" name="Lune 19"/>
              <p:cNvSpPr/>
              <p:nvPr/>
            </p:nvSpPr>
            <p:spPr bwMode="auto">
              <a:xfrm flipH="1">
                <a:off x="5084440" y="2281436"/>
                <a:ext cx="1287760" cy="3024336"/>
              </a:xfrm>
              <a:prstGeom prst="moon">
                <a:avLst>
                  <a:gd name="adj" fmla="val 7464"/>
                </a:avLst>
              </a:prstGeom>
              <a:solidFill>
                <a:srgbClr val="7EC251"/>
              </a:solidFill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</p:grpSp>
        <p:grpSp>
          <p:nvGrpSpPr>
            <p:cNvPr id="21" name="Grouper 20"/>
            <p:cNvGrpSpPr/>
            <p:nvPr/>
          </p:nvGrpSpPr>
          <p:grpSpPr>
            <a:xfrm>
              <a:off x="5796136" y="3289548"/>
              <a:ext cx="1656184" cy="1728192"/>
              <a:chOff x="3707904" y="2281436"/>
              <a:chExt cx="2664296" cy="3024336"/>
            </a:xfrm>
            <a:solidFill>
              <a:srgbClr val="7EC251"/>
            </a:solidFill>
          </p:grpSpPr>
          <p:sp>
            <p:nvSpPr>
              <p:cNvPr id="22" name="Lune 21"/>
              <p:cNvSpPr/>
              <p:nvPr/>
            </p:nvSpPr>
            <p:spPr bwMode="auto">
              <a:xfrm>
                <a:off x="3707904" y="2281436"/>
                <a:ext cx="1224136" cy="3024336"/>
              </a:xfrm>
              <a:prstGeom prst="moon">
                <a:avLst>
                  <a:gd name="adj" fmla="val 7464"/>
                </a:avLst>
              </a:prstGeom>
              <a:grpFill/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  <p:sp>
            <p:nvSpPr>
              <p:cNvPr id="23" name="Lune 22"/>
              <p:cNvSpPr/>
              <p:nvPr/>
            </p:nvSpPr>
            <p:spPr bwMode="auto">
              <a:xfrm flipH="1">
                <a:off x="5084440" y="2281436"/>
                <a:ext cx="1287760" cy="3024336"/>
              </a:xfrm>
              <a:prstGeom prst="moon">
                <a:avLst>
                  <a:gd name="adj" fmla="val 7464"/>
                </a:avLst>
              </a:prstGeom>
              <a:grpFill/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</p:grpSp>
        <p:grpSp>
          <p:nvGrpSpPr>
            <p:cNvPr id="24" name="Grouper 23"/>
            <p:cNvGrpSpPr/>
            <p:nvPr/>
          </p:nvGrpSpPr>
          <p:grpSpPr>
            <a:xfrm>
              <a:off x="7494712" y="3217540"/>
              <a:ext cx="1656184" cy="1728192"/>
              <a:chOff x="3707904" y="2281436"/>
              <a:chExt cx="2664296" cy="3024336"/>
            </a:xfrm>
            <a:solidFill>
              <a:srgbClr val="7EC251"/>
            </a:solidFill>
          </p:grpSpPr>
          <p:sp>
            <p:nvSpPr>
              <p:cNvPr id="25" name="Lune 24"/>
              <p:cNvSpPr/>
              <p:nvPr/>
            </p:nvSpPr>
            <p:spPr bwMode="auto">
              <a:xfrm>
                <a:off x="3707904" y="2281436"/>
                <a:ext cx="1224136" cy="3024336"/>
              </a:xfrm>
              <a:prstGeom prst="moon">
                <a:avLst>
                  <a:gd name="adj" fmla="val 7464"/>
                </a:avLst>
              </a:prstGeom>
              <a:grpFill/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  <p:sp>
            <p:nvSpPr>
              <p:cNvPr id="26" name="Lune 25"/>
              <p:cNvSpPr/>
              <p:nvPr/>
            </p:nvSpPr>
            <p:spPr bwMode="auto">
              <a:xfrm flipH="1">
                <a:off x="5084440" y="2281436"/>
                <a:ext cx="1287760" cy="3024336"/>
              </a:xfrm>
              <a:prstGeom prst="moon">
                <a:avLst>
                  <a:gd name="adj" fmla="val 7464"/>
                </a:avLst>
              </a:prstGeom>
              <a:grpFill/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</p:grpSp>
        <p:sp>
          <p:nvSpPr>
            <p:cNvPr id="10" name="Rectangle 9"/>
            <p:cNvSpPr/>
            <p:nvPr/>
          </p:nvSpPr>
          <p:spPr>
            <a:xfrm>
              <a:off x="2592288" y="3865612"/>
              <a:ext cx="4572000" cy="46166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vl="0" algn="ctr"/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Lecteurs </a:t>
              </a:r>
            </a:p>
            <a:p>
              <a:pPr lvl="0" algn="ctr"/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Déconnectés bienveillants 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971600" y="2641476"/>
              <a:ext cx="208655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fr-FR" sz="1200" b="1" dirty="0">
                  <a:solidFill>
                    <a:schemeClr val="tx1"/>
                  </a:solidFill>
                  <a:latin typeface="+mn-lt"/>
                </a:rPr>
                <a:t>Relation proche à l’institution</a:t>
              </a:r>
            </a:p>
          </p:txBody>
        </p:sp>
        <p:sp>
          <p:nvSpPr>
            <p:cNvPr id="31" name="Accolade ouvrante 30"/>
            <p:cNvSpPr/>
            <p:nvPr/>
          </p:nvSpPr>
          <p:spPr bwMode="auto">
            <a:xfrm rot="16200000">
              <a:off x="1799692" y="1237321"/>
              <a:ext cx="432048" cy="3528392"/>
            </a:xfrm>
            <a:prstGeom prst="leftBrace">
              <a:avLst/>
            </a:prstGeom>
            <a:noFill/>
            <a:ln w="12700" cap="sq" cmpd="sng" algn="ctr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fr-FR" sz="2400" b="1" i="0" u="none" strike="noStrike" cap="none" normalizeH="0" baseline="0" dirty="0">
                <a:ln>
                  <a:solidFill>
                    <a:schemeClr val="accent5"/>
                  </a:solidFill>
                </a:ln>
                <a:solidFill>
                  <a:srgbClr val="FFFFFF"/>
                </a:solidFill>
                <a:effectLst/>
                <a:latin typeface="Arial" pitchFamily="-10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48072" y="3835995"/>
              <a:ext cx="4572000" cy="46166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vl="0" algn="ctr"/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Lecteurs </a:t>
              </a:r>
            </a:p>
            <a:p>
              <a:pPr lvl="0" algn="ctr"/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« Connectés fonctionnels »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813946" y="3865612"/>
              <a:ext cx="157589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Lecteurs </a:t>
              </a:r>
            </a:p>
            <a:p>
              <a:pPr lvl="0" algn="ctr"/>
              <a:r>
                <a:rPr lang="fr-FR" sz="1200" b="1" dirty="0">
                  <a:solidFill>
                    <a:srgbClr val="000000"/>
                  </a:solidFill>
                  <a:latin typeface="+mn-lt"/>
                </a:rPr>
                <a:t>(Dé)connectés crispés </a:t>
              </a:r>
            </a:p>
          </p:txBody>
        </p:sp>
        <p:cxnSp>
          <p:nvCxnSpPr>
            <p:cNvPr id="36" name="Connecteur droit 35"/>
            <p:cNvCxnSpPr/>
            <p:nvPr/>
          </p:nvCxnSpPr>
          <p:spPr bwMode="auto">
            <a:xfrm>
              <a:off x="3923928" y="3001516"/>
              <a:ext cx="0" cy="1944216"/>
            </a:xfrm>
            <a:prstGeom prst="line">
              <a:avLst/>
            </a:prstGeom>
            <a:solidFill>
              <a:schemeClr val="accent1"/>
            </a:solidFill>
            <a:ln w="12700" cap="sq" cmpd="sng" algn="ctr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9AE3B46D-FC87-40F9-A1B8-B5563B23877D}"/>
              </a:ext>
            </a:extLst>
          </p:cNvPr>
          <p:cNvGrpSpPr/>
          <p:nvPr/>
        </p:nvGrpSpPr>
        <p:grpSpPr>
          <a:xfrm>
            <a:off x="406386" y="4367256"/>
            <a:ext cx="8403365" cy="553998"/>
            <a:chOff x="406386" y="4367256"/>
            <a:chExt cx="8403365" cy="553998"/>
          </a:xfrm>
        </p:grpSpPr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DB43FD4A-37B2-49A7-9EE2-9C2A3650FA4E}"/>
                </a:ext>
              </a:extLst>
            </p:cNvPr>
            <p:cNvSpPr txBox="1"/>
            <p:nvPr/>
          </p:nvSpPr>
          <p:spPr>
            <a:xfrm>
              <a:off x="406386" y="4367256"/>
              <a:ext cx="875561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LECTEURS</a:t>
              </a:r>
            </a:p>
            <a:p>
              <a:pPr algn="ctr"/>
              <a:r>
                <a:rPr lang="fr-FR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ASSIDUS</a:t>
              </a:r>
            </a:p>
            <a:p>
              <a:pPr algn="ctr"/>
              <a:r>
                <a:rPr lang="fr-FR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7/39</a:t>
              </a:r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1B15991C-1B12-43BB-B2C2-7ADB44DB5410}"/>
                </a:ext>
              </a:extLst>
            </p:cNvPr>
            <p:cNvSpPr txBox="1"/>
            <p:nvPr/>
          </p:nvSpPr>
          <p:spPr>
            <a:xfrm>
              <a:off x="2469624" y="4367256"/>
              <a:ext cx="875561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LECTEURS</a:t>
              </a:r>
            </a:p>
            <a:p>
              <a:pPr algn="ctr"/>
              <a:r>
                <a:rPr lang="fr-FR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ASSIDUS</a:t>
              </a:r>
            </a:p>
            <a:p>
              <a:pPr algn="ctr"/>
              <a:r>
                <a:rPr lang="fr-FR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7/39</a:t>
              </a:r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2837BC09-4ADE-424B-9253-24E7042AA61E}"/>
                </a:ext>
              </a:extLst>
            </p:cNvPr>
            <p:cNvSpPr txBox="1"/>
            <p:nvPr/>
          </p:nvSpPr>
          <p:spPr>
            <a:xfrm>
              <a:off x="4473064" y="4367256"/>
              <a:ext cx="875561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b="1" dirty="0">
                  <a:solidFill>
                    <a:srgbClr val="FF3300"/>
                  </a:solidFill>
                </a:rPr>
                <a:t>LECTEURS</a:t>
              </a:r>
            </a:p>
            <a:p>
              <a:pPr algn="ctr"/>
              <a:r>
                <a:rPr lang="fr-FR" sz="1000" b="1" dirty="0">
                  <a:solidFill>
                    <a:srgbClr val="FF3300"/>
                  </a:solidFill>
                </a:rPr>
                <a:t>DISTANTS</a:t>
              </a:r>
            </a:p>
            <a:p>
              <a:pPr algn="ctr"/>
              <a:r>
                <a:rPr lang="fr-FR" sz="1000" b="1" dirty="0">
                  <a:solidFill>
                    <a:srgbClr val="FF3300"/>
                  </a:solidFill>
                </a:rPr>
                <a:t>13/39</a:t>
              </a: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872CD4AB-CCB9-434A-ABFC-EBA764C028BC}"/>
                </a:ext>
              </a:extLst>
            </p:cNvPr>
            <p:cNvSpPr txBox="1"/>
            <p:nvPr/>
          </p:nvSpPr>
          <p:spPr>
            <a:xfrm>
              <a:off x="6144711" y="4367256"/>
              <a:ext cx="875561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b="1" dirty="0">
                  <a:solidFill>
                    <a:srgbClr val="FF3300"/>
                  </a:solidFill>
                </a:rPr>
                <a:t>LECTEURS</a:t>
              </a:r>
            </a:p>
            <a:p>
              <a:pPr algn="ctr"/>
              <a:r>
                <a:rPr lang="fr-FR" sz="1000" b="1" dirty="0">
                  <a:solidFill>
                    <a:srgbClr val="FF3300"/>
                  </a:solidFill>
                </a:rPr>
                <a:t>DISTANTS</a:t>
              </a:r>
            </a:p>
            <a:p>
              <a:pPr algn="ctr"/>
              <a:r>
                <a:rPr lang="fr-FR" sz="1000" b="1" dirty="0">
                  <a:solidFill>
                    <a:srgbClr val="FF3300"/>
                  </a:solidFill>
                </a:rPr>
                <a:t>5/39</a:t>
              </a:r>
            </a:p>
          </p:txBody>
        </p:sp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658BC3FE-BD10-42D6-8B61-37C2444E7081}"/>
                </a:ext>
              </a:extLst>
            </p:cNvPr>
            <p:cNvSpPr txBox="1"/>
            <p:nvPr/>
          </p:nvSpPr>
          <p:spPr>
            <a:xfrm>
              <a:off x="7878086" y="4367256"/>
              <a:ext cx="931665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LECTEURS</a:t>
              </a:r>
            </a:p>
            <a:p>
              <a:pPr algn="ctr"/>
              <a:r>
                <a:rPr lang="fr-FR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REGULIERS</a:t>
              </a:r>
            </a:p>
            <a:p>
              <a:pPr algn="ctr"/>
              <a:r>
                <a:rPr lang="fr-FR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7/39</a:t>
              </a:r>
            </a:p>
          </p:txBody>
        </p:sp>
      </p:grpSp>
      <p:sp>
        <p:nvSpPr>
          <p:cNvPr id="39" name="ZoneTexte 38">
            <a:extLst>
              <a:ext uri="{FF2B5EF4-FFF2-40B4-BE49-F238E27FC236}">
                <a16:creationId xmlns:a16="http://schemas.microsoft.com/office/drawing/2014/main" id="{59FDB93C-3B2F-4533-95C1-6AF9350B6CEC}"/>
              </a:ext>
            </a:extLst>
          </p:cNvPr>
          <p:cNvSpPr txBox="1"/>
          <p:nvPr/>
        </p:nvSpPr>
        <p:spPr>
          <a:xfrm>
            <a:off x="35496" y="5095915"/>
            <a:ext cx="15259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Tous âges, familiers des rituels, sans pratique régulière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0E2CEAC9-2430-456D-AF4E-5393FCC4AD66}"/>
              </a:ext>
            </a:extLst>
          </p:cNvPr>
          <p:cNvSpPr txBox="1"/>
          <p:nvPr/>
        </p:nvSpPr>
        <p:spPr>
          <a:xfrm>
            <a:off x="2181998" y="5097182"/>
            <a:ext cx="15259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Parents 35-50 ans,</a:t>
            </a:r>
            <a:br>
              <a:rPr lang="fr-FR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CSP moyenne et élevée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F3713BC2-B8A4-4ABE-8854-F4F7D60C697B}"/>
              </a:ext>
            </a:extLst>
          </p:cNvPr>
          <p:cNvSpPr txBox="1"/>
          <p:nvPr/>
        </p:nvSpPr>
        <p:spPr>
          <a:xfrm>
            <a:off x="4102946" y="5095915"/>
            <a:ext cx="15259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35-58 ans</a:t>
            </a:r>
          </a:p>
          <a:p>
            <a:pPr algn="ctr"/>
            <a:r>
              <a:rPr lang="fr-FR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Membres d’association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C4DAE0FC-6D24-4663-9E83-BC3C86A67269}"/>
              </a:ext>
            </a:extLst>
          </p:cNvPr>
          <p:cNvSpPr txBox="1"/>
          <p:nvPr/>
        </p:nvSpPr>
        <p:spPr>
          <a:xfrm>
            <a:off x="5874010" y="5071229"/>
            <a:ext cx="15259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Sans éducation religieuse</a:t>
            </a:r>
          </a:p>
          <a:p>
            <a:pPr algn="ctr"/>
            <a:r>
              <a:rPr lang="fr-FR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</a:t>
            </a:r>
          </a:p>
          <a:p>
            <a:pPr algn="ctr"/>
            <a:r>
              <a:rPr lang="fr-FR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Distanciées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38B1001D-322E-4EBB-A435-9BF6CFD087BB}"/>
              </a:ext>
            </a:extLst>
          </p:cNvPr>
          <p:cNvSpPr txBox="1"/>
          <p:nvPr/>
        </p:nvSpPr>
        <p:spPr>
          <a:xfrm>
            <a:off x="7547056" y="5018971"/>
            <a:ext cx="15259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50-65 ans</a:t>
            </a:r>
          </a:p>
          <a:p>
            <a:pPr algn="ctr"/>
            <a:r>
              <a:rPr lang="fr-FR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Education religieuse</a:t>
            </a:r>
          </a:p>
          <a:p>
            <a:pPr algn="ctr"/>
            <a:r>
              <a:rPr lang="fr-FR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CSP modeste</a:t>
            </a:r>
          </a:p>
        </p:txBody>
      </p:sp>
    </p:spTree>
    <p:extLst>
      <p:ext uri="{BB962C8B-B14F-4D97-AF65-F5344CB8AC3E}">
        <p14:creationId xmlns:p14="http://schemas.microsoft.com/office/powerpoint/2010/main" val="2202033662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sp>
        <p:nvSpPr>
          <p:cNvPr id="17414" name="ZoneTexte 8"/>
          <p:cNvSpPr txBox="1">
            <a:spLocks noChangeArrowheads="1"/>
          </p:cNvSpPr>
          <p:nvPr/>
        </p:nvSpPr>
        <p:spPr bwMode="auto">
          <a:xfrm>
            <a:off x="638376" y="255920"/>
            <a:ext cx="76645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ATTENTES JOURNAL / IMPACT SUR LA RELATION A L’EGLISE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  <p:sp>
        <p:nvSpPr>
          <p:cNvPr id="18" name="Rectangle à coins arrondis 17"/>
          <p:cNvSpPr/>
          <p:nvPr/>
        </p:nvSpPr>
        <p:spPr bwMode="auto">
          <a:xfrm>
            <a:off x="5687616" y="3325340"/>
            <a:ext cx="1620000" cy="728368"/>
          </a:xfrm>
          <a:prstGeom prst="roundRect">
            <a:avLst/>
          </a:prstGeom>
          <a:solidFill>
            <a:srgbClr val="ADC272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19" name="Rectangle à coins arrondis 18"/>
          <p:cNvSpPr/>
          <p:nvPr/>
        </p:nvSpPr>
        <p:spPr bwMode="auto">
          <a:xfrm>
            <a:off x="7415808" y="3325340"/>
            <a:ext cx="1620000" cy="728368"/>
          </a:xfrm>
          <a:prstGeom prst="roundRect">
            <a:avLst/>
          </a:prstGeom>
          <a:solidFill>
            <a:srgbClr val="ADC272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17" name="Rectangle à coins arrondis 16"/>
          <p:cNvSpPr/>
          <p:nvPr/>
        </p:nvSpPr>
        <p:spPr bwMode="auto">
          <a:xfrm>
            <a:off x="3995608" y="3325338"/>
            <a:ext cx="1620000" cy="728368"/>
          </a:xfrm>
          <a:prstGeom prst="roundRect">
            <a:avLst/>
          </a:prstGeom>
          <a:solidFill>
            <a:srgbClr val="ADC272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16" name="Rectangle à coins arrondis 15"/>
          <p:cNvSpPr/>
          <p:nvPr/>
        </p:nvSpPr>
        <p:spPr bwMode="auto">
          <a:xfrm>
            <a:off x="143000" y="3325340"/>
            <a:ext cx="1620000" cy="72836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13" name="Rectangle à coins arrondis 12"/>
          <p:cNvSpPr/>
          <p:nvPr/>
        </p:nvSpPr>
        <p:spPr bwMode="auto">
          <a:xfrm>
            <a:off x="2123400" y="3325339"/>
            <a:ext cx="1620000" cy="72836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5408" y="3454184"/>
            <a:ext cx="2016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Stimuler l’intérêt</a:t>
            </a:r>
          </a:p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 pour l’action de l’Eglise </a:t>
            </a:r>
          </a:p>
        </p:txBody>
      </p:sp>
      <p:sp>
        <p:nvSpPr>
          <p:cNvPr id="5" name="Rectangle 4"/>
          <p:cNvSpPr/>
          <p:nvPr/>
        </p:nvSpPr>
        <p:spPr>
          <a:xfrm>
            <a:off x="6983760" y="3413534"/>
            <a:ext cx="2448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Raviver l’intérêt </a:t>
            </a:r>
          </a:p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sur les fondamentaux </a:t>
            </a:r>
          </a:p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de l’Eglise  </a:t>
            </a:r>
          </a:p>
        </p:txBody>
      </p:sp>
      <p:sp>
        <p:nvSpPr>
          <p:cNvPr id="6" name="Rectangle 5"/>
          <p:cNvSpPr/>
          <p:nvPr/>
        </p:nvSpPr>
        <p:spPr>
          <a:xfrm>
            <a:off x="-36512" y="3520086"/>
            <a:ext cx="1944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Entretenir l’attachement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55168" y="3413534"/>
            <a:ext cx="2520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Confirmer le statut </a:t>
            </a:r>
          </a:p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d’acteur local influent </a:t>
            </a:r>
          </a:p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de la paroisse</a:t>
            </a:r>
            <a:endParaRPr lang="fr-FR" sz="1200" b="1" dirty="0"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59624" y="3339785"/>
            <a:ext cx="1512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Rassurer sur </a:t>
            </a:r>
          </a:p>
          <a:p>
            <a:pPr algn="ctr"/>
            <a:r>
              <a:rPr lang="fr-FR" sz="1200" b="1" dirty="0">
                <a:solidFill>
                  <a:srgbClr val="000000"/>
                </a:solidFill>
                <a:latin typeface="+mn-lt"/>
              </a:rPr>
              <a:t>son rôle social et sa capacité d’ouverture</a:t>
            </a:r>
            <a:endParaRPr lang="fr-FR" sz="1200" b="1" dirty="0">
              <a:latin typeface="+mn-lt"/>
            </a:endParaRPr>
          </a:p>
        </p:txBody>
      </p:sp>
      <p:grpSp>
        <p:nvGrpSpPr>
          <p:cNvPr id="43" name="Grouper 42"/>
          <p:cNvGrpSpPr/>
          <p:nvPr/>
        </p:nvGrpSpPr>
        <p:grpSpPr>
          <a:xfrm>
            <a:off x="143000" y="841276"/>
            <a:ext cx="8899376" cy="2268041"/>
            <a:chOff x="0" y="2522895"/>
            <a:chExt cx="9150896" cy="2494845"/>
          </a:xfrm>
        </p:grpSpPr>
        <p:grpSp>
          <p:nvGrpSpPr>
            <p:cNvPr id="44" name="Grouper 43"/>
            <p:cNvGrpSpPr/>
            <p:nvPr/>
          </p:nvGrpSpPr>
          <p:grpSpPr>
            <a:xfrm>
              <a:off x="0" y="3289548"/>
              <a:ext cx="1656184" cy="1728192"/>
              <a:chOff x="3707904" y="2281436"/>
              <a:chExt cx="2664296" cy="3024336"/>
            </a:xfrm>
          </p:grpSpPr>
          <p:sp>
            <p:nvSpPr>
              <p:cNvPr id="64" name="Lune 63"/>
              <p:cNvSpPr/>
              <p:nvPr/>
            </p:nvSpPr>
            <p:spPr bwMode="auto">
              <a:xfrm>
                <a:off x="3707904" y="2281436"/>
                <a:ext cx="1224136" cy="3024336"/>
              </a:xfrm>
              <a:prstGeom prst="moon">
                <a:avLst>
                  <a:gd name="adj" fmla="val 7464"/>
                </a:avLst>
              </a:prstGeom>
              <a:solidFill>
                <a:srgbClr val="A16BB1"/>
              </a:solidFill>
              <a:ln w="12700" cap="sq" cmpd="sng" algn="ctr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  <p:sp>
            <p:nvSpPr>
              <p:cNvPr id="65" name="Lune 64"/>
              <p:cNvSpPr/>
              <p:nvPr/>
            </p:nvSpPr>
            <p:spPr bwMode="auto">
              <a:xfrm flipH="1">
                <a:off x="5084440" y="2281436"/>
                <a:ext cx="1287760" cy="3024336"/>
              </a:xfrm>
              <a:prstGeom prst="moon">
                <a:avLst>
                  <a:gd name="adj" fmla="val 7464"/>
                </a:avLst>
              </a:prstGeom>
              <a:solidFill>
                <a:schemeClr val="accent6"/>
              </a:solidFill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</p:grpSp>
        <p:sp>
          <p:nvSpPr>
            <p:cNvPr id="45" name="Rectangle 44"/>
            <p:cNvSpPr/>
            <p:nvPr/>
          </p:nvSpPr>
          <p:spPr>
            <a:xfrm>
              <a:off x="5580112" y="2522895"/>
              <a:ext cx="210954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fr-FR" sz="1200" dirty="0">
                  <a:solidFill>
                    <a:schemeClr val="tx1"/>
                  </a:solidFill>
                  <a:latin typeface="+mn-lt"/>
                </a:rPr>
                <a:t>Relation distante à l’institution</a:t>
              </a:r>
            </a:p>
          </p:txBody>
        </p:sp>
        <p:grpSp>
          <p:nvGrpSpPr>
            <p:cNvPr id="46" name="Grouper 45"/>
            <p:cNvGrpSpPr/>
            <p:nvPr/>
          </p:nvGrpSpPr>
          <p:grpSpPr>
            <a:xfrm>
              <a:off x="2123728" y="3289548"/>
              <a:ext cx="1656184" cy="1728192"/>
              <a:chOff x="3707904" y="2281436"/>
              <a:chExt cx="2664296" cy="3024336"/>
            </a:xfrm>
          </p:grpSpPr>
          <p:sp>
            <p:nvSpPr>
              <p:cNvPr id="62" name="Lune 61"/>
              <p:cNvSpPr/>
              <p:nvPr/>
            </p:nvSpPr>
            <p:spPr bwMode="auto">
              <a:xfrm>
                <a:off x="3707904" y="2281436"/>
                <a:ext cx="1224136" cy="3024336"/>
              </a:xfrm>
              <a:prstGeom prst="moon">
                <a:avLst>
                  <a:gd name="adj" fmla="val 7464"/>
                </a:avLst>
              </a:prstGeom>
              <a:solidFill>
                <a:srgbClr val="A16BB1"/>
              </a:solidFill>
              <a:ln w="12700" cap="sq" cmpd="sng" algn="ctr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  <p:sp>
            <p:nvSpPr>
              <p:cNvPr id="63" name="Lune 62"/>
              <p:cNvSpPr/>
              <p:nvPr/>
            </p:nvSpPr>
            <p:spPr bwMode="auto">
              <a:xfrm flipH="1">
                <a:off x="5084440" y="2281436"/>
                <a:ext cx="1287760" cy="3024336"/>
              </a:xfrm>
              <a:prstGeom prst="moon">
                <a:avLst>
                  <a:gd name="adj" fmla="val 7464"/>
                </a:avLst>
              </a:prstGeom>
              <a:solidFill>
                <a:srgbClr val="A16BB1"/>
              </a:solidFill>
              <a:ln w="12700" cap="sq" cmpd="sng" algn="ctr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</p:grpSp>
        <p:grpSp>
          <p:nvGrpSpPr>
            <p:cNvPr id="47" name="Grouper 46"/>
            <p:cNvGrpSpPr/>
            <p:nvPr/>
          </p:nvGrpSpPr>
          <p:grpSpPr>
            <a:xfrm>
              <a:off x="4067944" y="3289548"/>
              <a:ext cx="1656184" cy="1728192"/>
              <a:chOff x="3707904" y="2281436"/>
              <a:chExt cx="2664296" cy="3024336"/>
            </a:xfrm>
          </p:grpSpPr>
          <p:sp>
            <p:nvSpPr>
              <p:cNvPr id="60" name="Lune 59"/>
              <p:cNvSpPr/>
              <p:nvPr/>
            </p:nvSpPr>
            <p:spPr bwMode="auto">
              <a:xfrm>
                <a:off x="3707904" y="2281436"/>
                <a:ext cx="1224136" cy="3024336"/>
              </a:xfrm>
              <a:prstGeom prst="moon">
                <a:avLst>
                  <a:gd name="adj" fmla="val 7464"/>
                </a:avLst>
              </a:prstGeom>
              <a:solidFill>
                <a:schemeClr val="accent3"/>
              </a:solidFill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  <p:sp>
            <p:nvSpPr>
              <p:cNvPr id="61" name="Lune 60"/>
              <p:cNvSpPr/>
              <p:nvPr/>
            </p:nvSpPr>
            <p:spPr bwMode="auto">
              <a:xfrm flipH="1">
                <a:off x="5084440" y="2281436"/>
                <a:ext cx="1287760" cy="3024336"/>
              </a:xfrm>
              <a:prstGeom prst="moon">
                <a:avLst>
                  <a:gd name="adj" fmla="val 7464"/>
                </a:avLst>
              </a:prstGeom>
              <a:solidFill>
                <a:srgbClr val="7EC251"/>
              </a:solidFill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</p:grpSp>
        <p:grpSp>
          <p:nvGrpSpPr>
            <p:cNvPr id="48" name="Grouper 47"/>
            <p:cNvGrpSpPr/>
            <p:nvPr/>
          </p:nvGrpSpPr>
          <p:grpSpPr>
            <a:xfrm>
              <a:off x="5796136" y="3289548"/>
              <a:ext cx="1656184" cy="1728192"/>
              <a:chOff x="3707904" y="2281436"/>
              <a:chExt cx="2664296" cy="3024336"/>
            </a:xfrm>
            <a:solidFill>
              <a:srgbClr val="7EC251"/>
            </a:solidFill>
          </p:grpSpPr>
          <p:sp>
            <p:nvSpPr>
              <p:cNvPr id="58" name="Lune 57"/>
              <p:cNvSpPr/>
              <p:nvPr/>
            </p:nvSpPr>
            <p:spPr bwMode="auto">
              <a:xfrm>
                <a:off x="3707904" y="2281436"/>
                <a:ext cx="1224136" cy="3024336"/>
              </a:xfrm>
              <a:prstGeom prst="moon">
                <a:avLst>
                  <a:gd name="adj" fmla="val 7464"/>
                </a:avLst>
              </a:prstGeom>
              <a:grpFill/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  <p:sp>
            <p:nvSpPr>
              <p:cNvPr id="59" name="Lune 58"/>
              <p:cNvSpPr/>
              <p:nvPr/>
            </p:nvSpPr>
            <p:spPr bwMode="auto">
              <a:xfrm flipH="1">
                <a:off x="5084440" y="2281436"/>
                <a:ext cx="1287760" cy="3024336"/>
              </a:xfrm>
              <a:prstGeom prst="moon">
                <a:avLst>
                  <a:gd name="adj" fmla="val 7464"/>
                </a:avLst>
              </a:prstGeom>
              <a:grpFill/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</p:grpSp>
        <p:grpSp>
          <p:nvGrpSpPr>
            <p:cNvPr id="49" name="Grouper 48"/>
            <p:cNvGrpSpPr/>
            <p:nvPr/>
          </p:nvGrpSpPr>
          <p:grpSpPr>
            <a:xfrm>
              <a:off x="7494712" y="3217540"/>
              <a:ext cx="1656184" cy="1728192"/>
              <a:chOff x="3707904" y="2281436"/>
              <a:chExt cx="2664296" cy="3024336"/>
            </a:xfrm>
            <a:solidFill>
              <a:srgbClr val="7EC251"/>
            </a:solidFill>
          </p:grpSpPr>
          <p:sp>
            <p:nvSpPr>
              <p:cNvPr id="56" name="Lune 55"/>
              <p:cNvSpPr/>
              <p:nvPr/>
            </p:nvSpPr>
            <p:spPr bwMode="auto">
              <a:xfrm>
                <a:off x="3707904" y="2281436"/>
                <a:ext cx="1224136" cy="3024336"/>
              </a:xfrm>
              <a:prstGeom prst="moon">
                <a:avLst>
                  <a:gd name="adj" fmla="val 7464"/>
                </a:avLst>
              </a:prstGeom>
              <a:grpFill/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  <p:sp>
            <p:nvSpPr>
              <p:cNvPr id="57" name="Lune 56"/>
              <p:cNvSpPr/>
              <p:nvPr/>
            </p:nvSpPr>
            <p:spPr bwMode="auto">
              <a:xfrm flipH="1">
                <a:off x="5084440" y="2281436"/>
                <a:ext cx="1287760" cy="3024336"/>
              </a:xfrm>
              <a:prstGeom prst="moon">
                <a:avLst>
                  <a:gd name="adj" fmla="val 7464"/>
                </a:avLst>
              </a:prstGeom>
              <a:grpFill/>
              <a:ln w="12700" cap="sq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fr-FR" sz="24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-108" charset="0"/>
                </a:endParaRPr>
              </a:p>
            </p:txBody>
          </p:sp>
        </p:grpSp>
        <p:sp>
          <p:nvSpPr>
            <p:cNvPr id="50" name="Rectangle 49"/>
            <p:cNvSpPr/>
            <p:nvPr/>
          </p:nvSpPr>
          <p:spPr>
            <a:xfrm>
              <a:off x="2592288" y="3865612"/>
              <a:ext cx="4572000" cy="71096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vl="0" algn="ctr"/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Lecteurs </a:t>
              </a:r>
            </a:p>
            <a:p>
              <a:pPr lvl="0" algn="ctr"/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« Déconnectés </a:t>
              </a:r>
            </a:p>
            <a:p>
              <a:pPr lvl="0" algn="ctr"/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Bienveillants » 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971600" y="2562266"/>
              <a:ext cx="203711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fr-FR" sz="1200" dirty="0">
                  <a:solidFill>
                    <a:schemeClr val="tx1"/>
                  </a:solidFill>
                  <a:latin typeface="+mn-lt"/>
                </a:rPr>
                <a:t>Relation proche à l’institution</a:t>
              </a:r>
            </a:p>
          </p:txBody>
        </p:sp>
        <p:sp>
          <p:nvSpPr>
            <p:cNvPr id="52" name="Accolade ouvrante 51"/>
            <p:cNvSpPr/>
            <p:nvPr/>
          </p:nvSpPr>
          <p:spPr bwMode="auto">
            <a:xfrm rot="16200000">
              <a:off x="1799692" y="1093303"/>
              <a:ext cx="432048" cy="3528392"/>
            </a:xfrm>
            <a:prstGeom prst="leftBrace">
              <a:avLst/>
            </a:prstGeom>
            <a:noFill/>
            <a:ln w="12700" cap="sq" cmpd="sng" algn="ctr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fr-FR" sz="2400" b="0" i="0" u="none" strike="noStrike" cap="none" normalizeH="0" baseline="0" dirty="0">
                <a:ln>
                  <a:solidFill>
                    <a:schemeClr val="accent5"/>
                  </a:solidFill>
                </a:ln>
                <a:solidFill>
                  <a:srgbClr val="FFFFFF"/>
                </a:solidFill>
                <a:effectLst/>
                <a:latin typeface="Arial" pitchFamily="-108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48072" y="3835995"/>
              <a:ext cx="4572000" cy="71096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vl="0" algn="ctr"/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Lecteurs </a:t>
              </a:r>
            </a:p>
            <a:p>
              <a:pPr lvl="0" algn="ctr"/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« Connectés </a:t>
              </a:r>
            </a:p>
            <a:p>
              <a:pPr lvl="0" algn="ctr"/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fonctionnels »</a:t>
              </a: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686249" y="3865612"/>
              <a:ext cx="1831291" cy="5078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Lecteurs </a:t>
              </a:r>
            </a:p>
            <a:p>
              <a:pPr lvl="0" algn="ctr"/>
              <a:r>
                <a:rPr lang="fr-FR" sz="1200" dirty="0">
                  <a:solidFill>
                    <a:srgbClr val="000000"/>
                  </a:solidFill>
                  <a:latin typeface="+mn-lt"/>
                </a:rPr>
                <a:t>« (Dé)connectés crispés » </a:t>
              </a:r>
            </a:p>
          </p:txBody>
        </p:sp>
        <p:cxnSp>
          <p:nvCxnSpPr>
            <p:cNvPr id="55" name="Connecteur droit 54"/>
            <p:cNvCxnSpPr/>
            <p:nvPr/>
          </p:nvCxnSpPr>
          <p:spPr bwMode="auto">
            <a:xfrm>
              <a:off x="3923928" y="3001516"/>
              <a:ext cx="0" cy="1944216"/>
            </a:xfrm>
            <a:prstGeom prst="line">
              <a:avLst/>
            </a:prstGeom>
            <a:solidFill>
              <a:schemeClr val="accent1"/>
            </a:solidFill>
            <a:ln w="12700" cap="sq" cmpd="sng" algn="ctr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67" name="Rectangle 66"/>
          <p:cNvSpPr/>
          <p:nvPr/>
        </p:nvSpPr>
        <p:spPr>
          <a:xfrm>
            <a:off x="5940152" y="2071587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fr-FR" sz="1200" dirty="0">
                <a:solidFill>
                  <a:srgbClr val="000000"/>
                </a:solidFill>
                <a:latin typeface="+mn-lt"/>
              </a:rPr>
              <a:t>Lecteurs </a:t>
            </a:r>
          </a:p>
          <a:p>
            <a:pPr lvl="0" algn="ctr"/>
            <a:r>
              <a:rPr lang="fr-FR" sz="1200" dirty="0">
                <a:solidFill>
                  <a:srgbClr val="000000"/>
                </a:solidFill>
                <a:latin typeface="+mn-lt"/>
              </a:rPr>
              <a:t>« Désactivés »</a:t>
            </a:r>
          </a:p>
        </p:txBody>
      </p:sp>
      <p:sp>
        <p:nvSpPr>
          <p:cNvPr id="68" name="Accolade ouvrante 67"/>
          <p:cNvSpPr/>
          <p:nvPr/>
        </p:nvSpPr>
        <p:spPr bwMode="auto">
          <a:xfrm rot="16200000">
            <a:off x="6335688" y="-1283171"/>
            <a:ext cx="432048" cy="4896544"/>
          </a:xfrm>
          <a:prstGeom prst="leftBrace">
            <a:avLst/>
          </a:prstGeom>
          <a:noFill/>
          <a:ln w="12700" cap="sq" cmpd="sng" algn="ctr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solidFill>
                  <a:schemeClr val="accent5"/>
                </a:solidFill>
              </a:ln>
              <a:solidFill>
                <a:srgbClr val="FFFFFF"/>
              </a:solidFill>
              <a:effectLst/>
              <a:latin typeface="Arial" pitchFamily="-10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390" y="2071586"/>
            <a:ext cx="18911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1200" dirty="0">
                <a:solidFill>
                  <a:srgbClr val="0D0D0D"/>
                </a:solidFill>
                <a:latin typeface="+mn-lt"/>
              </a:rPr>
              <a:t>Lecteurs </a:t>
            </a:r>
          </a:p>
          <a:p>
            <a:pPr lvl="0" algn="ctr"/>
            <a:r>
              <a:rPr lang="fr-FR" sz="1200" dirty="0">
                <a:solidFill>
                  <a:srgbClr val="0D0D0D"/>
                </a:solidFill>
                <a:latin typeface="+mn-lt"/>
              </a:rPr>
              <a:t> « Connectés engagés »  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0A477305-D2C6-4FC6-AE38-1D3B97D4836F}"/>
              </a:ext>
            </a:extLst>
          </p:cNvPr>
          <p:cNvSpPr/>
          <p:nvPr/>
        </p:nvSpPr>
        <p:spPr>
          <a:xfrm>
            <a:off x="-29390" y="4219425"/>
            <a:ext cx="19442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b="1" dirty="0">
                <a:solidFill>
                  <a:srgbClr val="000000"/>
                </a:solidFill>
                <a:latin typeface="+mn-lt"/>
              </a:rPr>
              <a:t>Retrouver l’esprit et l’énergie de sa communauté</a:t>
            </a:r>
          </a:p>
          <a:p>
            <a:pPr algn="ctr"/>
            <a:r>
              <a:rPr lang="fr-FR" sz="1050" b="1" dirty="0">
                <a:solidFill>
                  <a:srgbClr val="000000"/>
                </a:solidFill>
                <a:latin typeface="+mn-lt"/>
              </a:rPr>
              <a:t>Pouvoir se projeter dans une activité, se mobiliser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6E088A24-4392-4D4F-90F5-2B4F1EB738D7}"/>
              </a:ext>
            </a:extLst>
          </p:cNvPr>
          <p:cNvSpPr/>
          <p:nvPr/>
        </p:nvSpPr>
        <p:spPr>
          <a:xfrm>
            <a:off x="1976282" y="4223064"/>
            <a:ext cx="19442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b="1" dirty="0">
                <a:solidFill>
                  <a:srgbClr val="000000"/>
                </a:solidFill>
                <a:latin typeface="+mn-lt"/>
              </a:rPr>
              <a:t>S’informer sur les activités de la paroisse</a:t>
            </a:r>
          </a:p>
          <a:p>
            <a:pPr algn="ctr"/>
            <a:r>
              <a:rPr lang="fr-FR" sz="1050" b="1" dirty="0">
                <a:solidFill>
                  <a:srgbClr val="000000"/>
                </a:solidFill>
                <a:latin typeface="+mn-lt"/>
              </a:rPr>
              <a:t>Se connecter aux intentions de l’Eglise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C97A28F-5BAC-4A7C-B93D-443E094108EB}"/>
              </a:ext>
            </a:extLst>
          </p:cNvPr>
          <p:cNvSpPr/>
          <p:nvPr/>
        </p:nvSpPr>
        <p:spPr>
          <a:xfrm>
            <a:off x="3833500" y="4219425"/>
            <a:ext cx="19442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b="1" dirty="0">
                <a:solidFill>
                  <a:srgbClr val="000000"/>
                </a:solidFill>
                <a:latin typeface="+mn-lt"/>
              </a:rPr>
              <a:t>Rester en lien avec </a:t>
            </a:r>
            <a:br>
              <a:rPr lang="fr-FR" sz="1050" b="1" dirty="0">
                <a:solidFill>
                  <a:srgbClr val="000000"/>
                </a:solidFill>
                <a:latin typeface="+mn-lt"/>
              </a:rPr>
            </a:br>
            <a:r>
              <a:rPr lang="fr-FR" sz="1050" b="1" dirty="0">
                <a:solidFill>
                  <a:srgbClr val="000000"/>
                </a:solidFill>
                <a:latin typeface="+mn-lt"/>
              </a:rPr>
              <a:t>la communauté chrétienne</a:t>
            </a:r>
          </a:p>
          <a:p>
            <a:pPr algn="ctr"/>
            <a:r>
              <a:rPr lang="fr-FR" sz="1050" b="1" dirty="0">
                <a:solidFill>
                  <a:srgbClr val="000000"/>
                </a:solidFill>
                <a:latin typeface="+mn-lt"/>
              </a:rPr>
              <a:t>Valoriser l’engagement avec le tissu local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4622A568-77A6-4402-85B3-5D61AE7D1223}"/>
              </a:ext>
            </a:extLst>
          </p:cNvPr>
          <p:cNvSpPr/>
          <p:nvPr/>
        </p:nvSpPr>
        <p:spPr>
          <a:xfrm>
            <a:off x="5565598" y="4226528"/>
            <a:ext cx="194421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b="1" dirty="0">
                <a:solidFill>
                  <a:srgbClr val="000000"/>
                </a:solidFill>
                <a:latin typeface="+mn-lt"/>
              </a:rPr>
              <a:t>Sentir la présence de l’Eglise</a:t>
            </a:r>
          </a:p>
          <a:p>
            <a:pPr algn="ctr"/>
            <a:r>
              <a:rPr lang="fr-FR" sz="1050" b="1" dirty="0">
                <a:solidFill>
                  <a:srgbClr val="000000"/>
                </a:solidFill>
                <a:latin typeface="+mn-lt"/>
              </a:rPr>
              <a:t>Se (re)faire une opinion sur </a:t>
            </a:r>
            <a:br>
              <a:rPr lang="fr-FR" sz="1050" b="1" dirty="0">
                <a:solidFill>
                  <a:srgbClr val="000000"/>
                </a:solidFill>
                <a:latin typeface="+mn-lt"/>
              </a:rPr>
            </a:br>
            <a:r>
              <a:rPr lang="fr-FR" sz="1050" b="1" dirty="0">
                <a:solidFill>
                  <a:srgbClr val="000000"/>
                </a:solidFill>
                <a:latin typeface="+mn-lt"/>
              </a:rPr>
              <a:t>la vie de la paroisse, la communication de l’Eglise, l’application concrètes </a:t>
            </a:r>
            <a:br>
              <a:rPr lang="fr-FR" sz="1050" b="1" dirty="0">
                <a:solidFill>
                  <a:srgbClr val="000000"/>
                </a:solidFill>
                <a:latin typeface="+mn-lt"/>
              </a:rPr>
            </a:br>
            <a:r>
              <a:rPr lang="fr-FR" sz="1050" b="1" dirty="0">
                <a:solidFill>
                  <a:srgbClr val="000000"/>
                </a:solidFill>
                <a:latin typeface="+mn-lt"/>
              </a:rPr>
              <a:t>des valeurs de fraternité 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D28F11E9-606B-47C4-B106-3B9303A62BA5}"/>
              </a:ext>
            </a:extLst>
          </p:cNvPr>
          <p:cNvSpPr/>
          <p:nvPr/>
        </p:nvSpPr>
        <p:spPr>
          <a:xfrm>
            <a:off x="7239001" y="4211926"/>
            <a:ext cx="19442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b="1" dirty="0">
                <a:solidFill>
                  <a:srgbClr val="000000"/>
                </a:solidFill>
                <a:latin typeface="+mn-lt"/>
              </a:rPr>
              <a:t>Nourrir sa curiosité sur la vie locale avec un prisme social </a:t>
            </a:r>
            <a:br>
              <a:rPr lang="fr-FR" sz="1050" b="1" dirty="0">
                <a:solidFill>
                  <a:srgbClr val="000000"/>
                </a:solidFill>
                <a:latin typeface="+mn-lt"/>
              </a:rPr>
            </a:br>
            <a:r>
              <a:rPr lang="fr-FR" sz="1050" b="1" dirty="0">
                <a:solidFill>
                  <a:srgbClr val="000000"/>
                </a:solidFill>
                <a:latin typeface="+mn-lt"/>
              </a:rPr>
              <a:t>et humain</a:t>
            </a:r>
          </a:p>
          <a:p>
            <a:pPr algn="ctr"/>
            <a:r>
              <a:rPr lang="fr-FR" sz="1050" b="1" dirty="0">
                <a:solidFill>
                  <a:srgbClr val="000000"/>
                </a:solidFill>
                <a:latin typeface="+mn-lt"/>
              </a:rPr>
              <a:t>Redécouvrir les fondamentaux</a:t>
            </a:r>
          </a:p>
        </p:txBody>
      </p:sp>
    </p:spTree>
    <p:extLst>
      <p:ext uri="{BB962C8B-B14F-4D97-AF65-F5344CB8AC3E}">
        <p14:creationId xmlns:p14="http://schemas.microsoft.com/office/powerpoint/2010/main" val="3881440324"/>
      </p:ext>
    </p:extLst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755576" y="985292"/>
            <a:ext cx="4392488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-108" charset="0"/>
            </a:endParaRPr>
          </a:p>
        </p:txBody>
      </p:sp>
      <p:sp>
        <p:nvSpPr>
          <p:cNvPr id="17410" name="Text Box 28"/>
          <p:cNvSpPr txBox="1">
            <a:spLocks noChangeArrowheads="1"/>
          </p:cNvSpPr>
          <p:nvPr/>
        </p:nvSpPr>
        <p:spPr bwMode="auto">
          <a:xfrm>
            <a:off x="3794125" y="537107"/>
            <a:ext cx="184666" cy="2769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Eurostile" charset="0"/>
              </a:rPr>
              <a:t> </a:t>
            </a:r>
          </a:p>
        </p:txBody>
      </p:sp>
      <p:sp>
        <p:nvSpPr>
          <p:cNvPr id="17414" name="ZoneTexte 8"/>
          <p:cNvSpPr txBox="1">
            <a:spLocks noChangeArrowheads="1"/>
          </p:cNvSpPr>
          <p:nvPr/>
        </p:nvSpPr>
        <p:spPr bwMode="auto">
          <a:xfrm>
            <a:off x="638376" y="255920"/>
            <a:ext cx="60322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spc="300" dirty="0">
                <a:solidFill>
                  <a:srgbClr val="368099"/>
                </a:solidFill>
                <a:latin typeface="Avenir Medium"/>
                <a:cs typeface="Avenir Medium"/>
              </a:rPr>
              <a:t>QUELLE PERCEPTION DE SON IDENTITÉ ?         </a:t>
            </a:r>
          </a:p>
        </p:txBody>
      </p:sp>
      <p:pic>
        <p:nvPicPr>
          <p:cNvPr id="7" name="Image 6" descr="MM_logocarre-1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93207"/>
            <a:ext cx="359997" cy="360047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814312-D162-0A4F-BAFC-2FD1C732F35B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35496" y="1660654"/>
            <a:ext cx="820891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dirty="0">
              <a:solidFill>
                <a:srgbClr val="000000"/>
              </a:solidFill>
              <a:latin typeface="+mn-lt"/>
            </a:endParaRPr>
          </a:p>
          <a:p>
            <a:pPr marL="1543050" lvl="3" indent="-171450">
              <a:spcAft>
                <a:spcPts val="1200"/>
              </a:spcAft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Un journal de </a:t>
            </a:r>
            <a:r>
              <a:rPr lang="fr-FR" sz="1200" b="1" dirty="0">
                <a:solidFill>
                  <a:srgbClr val="000000"/>
                </a:solidFill>
                <a:latin typeface="+mn-lt"/>
              </a:rPr>
              <a:t>proximité </a:t>
            </a:r>
          </a:p>
          <a:p>
            <a:pPr marL="1543050" lvl="3" indent="-171450">
              <a:spcAft>
                <a:spcPts val="1200"/>
              </a:spcAft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Traitant de </a:t>
            </a:r>
            <a:r>
              <a:rPr lang="fr-FR" sz="1200" b="1" dirty="0">
                <a:solidFill>
                  <a:srgbClr val="000000"/>
                </a:solidFill>
                <a:latin typeface="+mn-lt"/>
              </a:rPr>
              <a:t>l’actualité locale </a:t>
            </a:r>
          </a:p>
          <a:p>
            <a:pPr marL="1543050" lvl="3" indent="-171450">
              <a:spcAft>
                <a:spcPts val="1200"/>
              </a:spcAft>
              <a:buFont typeface="Lucida Grande"/>
              <a:buChar char="✗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Ouvrant sur</a:t>
            </a:r>
            <a:r>
              <a:rPr lang="fr-FR" sz="1200" b="1" dirty="0">
                <a:solidFill>
                  <a:srgbClr val="000000"/>
                </a:solidFill>
                <a:latin typeface="+mn-lt"/>
              </a:rPr>
              <a:t> la vie catholique :</a:t>
            </a:r>
          </a:p>
          <a:p>
            <a:pPr marL="2000250" lvl="4" indent="-171450" algn="just">
              <a:spcAft>
                <a:spcPts val="1200"/>
              </a:spcAft>
              <a:buFont typeface="Lucida Grande"/>
              <a:buChar char="-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à l’échelle du territoire que je connais, qui m’intéresse, qui fait partie de mon histoire</a:t>
            </a:r>
          </a:p>
          <a:p>
            <a:pPr marL="2000250" lvl="4" indent="-171450" algn="just">
              <a:spcAft>
                <a:spcPts val="1200"/>
              </a:spcAft>
              <a:buFont typeface="Lucida Grande"/>
              <a:buChar char="-"/>
            </a:pPr>
            <a:r>
              <a:rPr lang="fr-FR" sz="1200" dirty="0">
                <a:solidFill>
                  <a:srgbClr val="000000"/>
                </a:solidFill>
                <a:latin typeface="+mn-lt"/>
              </a:rPr>
              <a:t>à hauteur d’hommes et de femmes dont je me sens proche, et que je connais peut être</a:t>
            </a:r>
          </a:p>
          <a:p>
            <a:pPr marL="1612900" lvl="4" indent="-177800" algn="just">
              <a:spcAft>
                <a:spcPts val="1200"/>
              </a:spcAft>
              <a:buFont typeface="Lucida Grande"/>
              <a:buChar char="✗"/>
            </a:pPr>
            <a:r>
              <a:rPr lang="fr-FR" sz="1200" b="1" dirty="0">
                <a:solidFill>
                  <a:srgbClr val="000000"/>
                </a:solidFill>
                <a:latin typeface="+mn-lt"/>
              </a:rPr>
              <a:t>Avec des portraits, des expériences de vie, des témoignages</a:t>
            </a:r>
          </a:p>
          <a:p>
            <a:pPr lvl="4" algn="just">
              <a:spcAft>
                <a:spcPts val="1200"/>
              </a:spcAft>
            </a:pPr>
            <a:endParaRPr lang="fr-FR" sz="12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5576" y="1140341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200" b="1" dirty="0">
                <a:solidFill>
                  <a:srgbClr val="000000"/>
                </a:solidFill>
                <a:latin typeface="+mn-lt"/>
                <a:cs typeface="Avenir Light"/>
              </a:rPr>
              <a:t>Une définition commune, tous journaux et lecteurs confondus</a:t>
            </a:r>
            <a:r>
              <a:rPr lang="fr-FR" sz="1200" b="1" dirty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9574970"/>
      </p:ext>
    </p:extLst>
  </p:cSld>
  <p:clrMapOvr>
    <a:masterClrMapping/>
  </p:clrMapOvr>
  <p:transition>
    <p:cut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ANCHTO" val="1"/>
  <p:tag name="HOTSPOTTYPE" val="FirstSlide"/>
  <p:tag name="DEFINEDINNAVIGATOR" val="False"/>
</p:tagLst>
</file>

<file path=ppt/theme/theme1.xml><?xml version="1.0" encoding="utf-8"?>
<a:theme xmlns:a="http://schemas.openxmlformats.org/drawingml/2006/main" name="Réunion de société (en ligne)">
  <a:themeElements>
    <a:clrScheme name="Été">
      <a:dk1>
        <a:sysClr val="windowText" lastClr="000000"/>
      </a:dk1>
      <a:lt1>
        <a:sysClr val="window" lastClr="FFFFFF"/>
      </a:lt1>
      <a:dk2>
        <a:srgbClr val="D16207"/>
      </a:dk2>
      <a:lt2>
        <a:srgbClr val="F0B31E"/>
      </a:lt2>
      <a:accent1>
        <a:srgbClr val="51A6C2"/>
      </a:accent1>
      <a:accent2>
        <a:srgbClr val="51C2A9"/>
      </a:accent2>
      <a:accent3>
        <a:srgbClr val="7EC251"/>
      </a:accent3>
      <a:accent4>
        <a:srgbClr val="E1DC53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8" charset="0"/>
          </a:defRPr>
        </a:defPPr>
      </a:lstStyle>
    </a:lnDef>
  </a:objectDefaults>
  <a:extraClrSchemeLst>
    <a:extraClrScheme>
      <a:clrScheme name="Réunion de société (en ligne) 1">
        <a:dk1>
          <a:srgbClr val="003300"/>
        </a:dk1>
        <a:lt1>
          <a:srgbClr val="FFFFFF"/>
        </a:lt1>
        <a:dk2>
          <a:srgbClr val="336600"/>
        </a:dk2>
        <a:lt2>
          <a:srgbClr val="FFCC66"/>
        </a:lt2>
        <a:accent1>
          <a:srgbClr val="996633"/>
        </a:accent1>
        <a:accent2>
          <a:srgbClr val="0099CC"/>
        </a:accent2>
        <a:accent3>
          <a:srgbClr val="ADB8AA"/>
        </a:accent3>
        <a:accent4>
          <a:srgbClr val="DADADA"/>
        </a:accent4>
        <a:accent5>
          <a:srgbClr val="CAB8AD"/>
        </a:accent5>
        <a:accent6>
          <a:srgbClr val="008AB9"/>
        </a:accent6>
        <a:hlink>
          <a:srgbClr val="FF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union de société (en ligne) 2">
        <a:dk1>
          <a:srgbClr val="4D4D4D"/>
        </a:dk1>
        <a:lt1>
          <a:srgbClr val="D6EFD0"/>
        </a:lt1>
        <a:dk2>
          <a:srgbClr val="336699"/>
        </a:dk2>
        <a:lt2>
          <a:srgbClr val="65B5D1"/>
        </a:lt2>
        <a:accent1>
          <a:srgbClr val="9BB9C3"/>
        </a:accent1>
        <a:accent2>
          <a:srgbClr val="99CCFF"/>
        </a:accent2>
        <a:accent3>
          <a:srgbClr val="E8F6E4"/>
        </a:accent3>
        <a:accent4>
          <a:srgbClr val="404040"/>
        </a:accent4>
        <a:accent5>
          <a:srgbClr val="CBD9DE"/>
        </a:accent5>
        <a:accent6>
          <a:srgbClr val="8AB9E7"/>
        </a:accent6>
        <a:hlink>
          <a:srgbClr val="0099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union de société (en ligne)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Office\Modèles\Présentations\Réunion de société (en ligne).pot</Template>
  <TotalTime>83405</TotalTime>
  <Words>4446</Words>
  <Application>Microsoft Office PowerPoint</Application>
  <PresentationFormat>Affichage à l'écran (16:10)</PresentationFormat>
  <Paragraphs>657</Paragraphs>
  <Slides>23</Slides>
  <Notes>20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34" baseType="lpstr">
      <vt:lpstr>Arial</vt:lpstr>
      <vt:lpstr>Avenir Book</vt:lpstr>
      <vt:lpstr>Avenir Light</vt:lpstr>
      <vt:lpstr>Avenir Medium</vt:lpstr>
      <vt:lpstr>Calibri</vt:lpstr>
      <vt:lpstr>Eurostile</vt:lpstr>
      <vt:lpstr>Lucida Grande</vt:lpstr>
      <vt:lpstr>Monotype Sorts</vt:lpstr>
      <vt:lpstr>Times New Roman</vt:lpstr>
      <vt:lpstr>Wingdings</vt:lpstr>
      <vt:lpstr>Réunion de société (en ligne)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CADBURY FRANCE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Ordre du jour</dc:title>
  <dc:creator>Thibault</dc:creator>
  <cp:lastModifiedBy>HERBIN Yvonne</cp:lastModifiedBy>
  <cp:revision>10894</cp:revision>
  <cp:lastPrinted>2020-10-05T16:59:02Z</cp:lastPrinted>
  <dcterms:created xsi:type="dcterms:W3CDTF">2015-06-25T07:18:43Z</dcterms:created>
  <dcterms:modified xsi:type="dcterms:W3CDTF">2020-10-09T07:09:41Z</dcterms:modified>
</cp:coreProperties>
</file>